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83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1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6254" y="327659"/>
            <a:ext cx="10979491" cy="77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844" y="327151"/>
            <a:ext cx="10936311" cy="805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1672" y="2101596"/>
            <a:ext cx="10768654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6597" y="6605361"/>
            <a:ext cx="593852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E39F0A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Course</a:t>
            </a:r>
            <a:r>
              <a:rPr spc="-10" dirty="0"/>
              <a:t> </a:t>
            </a:r>
            <a:r>
              <a:rPr spc="-5" dirty="0"/>
              <a:t>“Probabilistic Modelling”</a:t>
            </a:r>
            <a:r>
              <a:rPr spc="5" dirty="0"/>
              <a:t> </a:t>
            </a:r>
            <a:r>
              <a:rPr dirty="0"/>
              <a:t>|</a:t>
            </a:r>
            <a:r>
              <a:rPr spc="-5" dirty="0"/>
              <a:t> How</a:t>
            </a:r>
            <a:r>
              <a:rPr spc="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Bayesian Hierarchical</a:t>
            </a:r>
            <a:r>
              <a:rPr dirty="0"/>
              <a:t> </a:t>
            </a:r>
            <a:r>
              <a:rPr spc="-10" dirty="0"/>
              <a:t>Model</a:t>
            </a:r>
            <a:r>
              <a:rPr spc="5" dirty="0"/>
              <a:t> </a:t>
            </a:r>
            <a:r>
              <a:rPr spc="-5" dirty="0"/>
              <a:t>makes </a:t>
            </a:r>
            <a:r>
              <a:rPr spc="-10" dirty="0"/>
              <a:t>our</a:t>
            </a:r>
            <a:r>
              <a:rPr spc="5" dirty="0"/>
              <a:t> </a:t>
            </a:r>
            <a:r>
              <a:rPr spc="-10" dirty="0"/>
              <a:t>roads</a:t>
            </a:r>
            <a:r>
              <a:rPr spc="-5" dirty="0"/>
              <a:t> safer</a:t>
            </a:r>
            <a:r>
              <a:rPr dirty="0"/>
              <a:t> | </a:t>
            </a:r>
            <a:r>
              <a:rPr spc="-10" dirty="0"/>
              <a:t>04.07.2019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25606" y="6605361"/>
            <a:ext cx="21590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8600" y="-15240"/>
            <a:ext cx="5638800" cy="1733808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0"/>
              </a:spcBef>
            </a:pPr>
            <a:r>
              <a:rPr lang="en-US" sz="3200" b="1" dirty="0"/>
              <a:t>A novel Bayesian hierarchical</a:t>
            </a:r>
          </a:p>
          <a:p>
            <a:pPr marL="12700" marR="5080">
              <a:lnSpc>
                <a:spcPts val="4100"/>
              </a:lnSpc>
              <a:spcBef>
                <a:spcPts val="620"/>
              </a:spcBef>
            </a:pPr>
            <a:r>
              <a:rPr lang="en-US" sz="3200" b="1" dirty="0"/>
              <a:t>model for road safety hotspot prediction</a:t>
            </a:r>
            <a:endParaRPr sz="3200" b="1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520" y="1718568"/>
            <a:ext cx="6348095" cy="843821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2400" dirty="0"/>
              <a:t>Lee Fawcett , Neil Thorpe , Joseph Matthews , </a:t>
            </a:r>
            <a:r>
              <a:rPr lang="en-IN" sz="2400" dirty="0" err="1"/>
              <a:t>Karsten</a:t>
            </a:r>
            <a:r>
              <a:rPr lang="en-IN" sz="2400" dirty="0"/>
              <a:t> Kremer</a:t>
            </a:r>
            <a:endParaRPr lang="en-IN" sz="2400" dirty="0">
              <a:latin typeface="Arial MT"/>
              <a:cs typeface="Arial M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1C05C3-C26F-298E-3B4F-02E3DC93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55" y="29066"/>
            <a:ext cx="57912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99FE1-6A33-8127-84AA-9BE86F59CCEB}"/>
              </a:ext>
            </a:extLst>
          </p:cNvPr>
          <p:cNvSpPr txBox="1"/>
          <p:nvPr/>
        </p:nvSpPr>
        <p:spPr>
          <a:xfrm>
            <a:off x="223520" y="3200400"/>
            <a:ext cx="620776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		</a:t>
            </a:r>
            <a:r>
              <a:rPr lang="en-US" sz="2400" dirty="0"/>
              <a:t>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available data consists of accident counts at 734 sites in Halle for the years 2004–2012 inclusive, which are the so-called observations. </a:t>
            </a:r>
          </a:p>
          <a:p>
            <a:endParaRPr lang="en-US" dirty="0"/>
          </a:p>
          <a:p>
            <a:r>
              <a:rPr lang="en-US" dirty="0"/>
              <a:t>For each site j = 1, ..., 734, we have covariates which include amongst others traffic volume, speed limit, or whether a respective site is located in an urban area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920" y="327151"/>
            <a:ext cx="100825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...</a:t>
            </a:r>
            <a:r>
              <a:rPr spc="-5" dirty="0"/>
              <a:t> and</a:t>
            </a:r>
            <a:r>
              <a:rPr spc="-10" dirty="0"/>
              <a:t> </a:t>
            </a:r>
            <a:r>
              <a:rPr spc="-5" dirty="0"/>
              <a:t>encounter </a:t>
            </a:r>
            <a:r>
              <a:rPr spc="-15" dirty="0"/>
              <a:t>two</a:t>
            </a:r>
            <a:r>
              <a:rPr spc="-10" dirty="0"/>
              <a:t> </a:t>
            </a:r>
            <a:r>
              <a:rPr dirty="0"/>
              <a:t>problems</a:t>
            </a:r>
            <a:endParaRPr spc="-15" dirty="0"/>
          </a:p>
        </p:txBody>
      </p:sp>
      <p:grpSp>
        <p:nvGrpSpPr>
          <p:cNvPr id="3" name="object 3"/>
          <p:cNvGrpSpPr/>
          <p:nvPr/>
        </p:nvGrpSpPr>
        <p:grpSpPr>
          <a:xfrm>
            <a:off x="651338" y="1155191"/>
            <a:ext cx="10812780" cy="4112260"/>
            <a:chOff x="651338" y="1155191"/>
            <a:chExt cx="10812780" cy="4112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653" y="2111810"/>
              <a:ext cx="365808" cy="2421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338" y="1958122"/>
              <a:ext cx="9985578" cy="3308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599" y="1155191"/>
              <a:ext cx="3233928" cy="8321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65953" y="1385315"/>
            <a:ext cx="5808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Modelling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653" y="5447308"/>
            <a:ext cx="10824845" cy="742950"/>
          </a:xfrm>
          <a:prstGeom prst="rect">
            <a:avLst/>
          </a:prstGeom>
          <a:solidFill>
            <a:srgbClr val="F7BF45">
              <a:alpha val="87838"/>
            </a:srgbClr>
          </a:solidFill>
        </p:spPr>
        <p:txBody>
          <a:bodyPr vert="horz" wrap="square" lIns="0" tIns="17589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385"/>
              </a:spcBef>
            </a:pPr>
            <a:r>
              <a:rPr sz="2400" spc="-35" dirty="0">
                <a:latin typeface="Arial Black"/>
                <a:cs typeface="Arial Black"/>
              </a:rPr>
              <a:t>We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do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not</a:t>
            </a:r>
            <a:r>
              <a:rPr sz="2400" spc="-1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account</a:t>
            </a:r>
            <a:r>
              <a:rPr sz="2400" spc="-15" dirty="0">
                <a:latin typeface="Arial Black"/>
                <a:cs typeface="Arial Black"/>
              </a:rPr>
              <a:t> for </a:t>
            </a:r>
            <a:r>
              <a:rPr sz="2400" spc="-10" dirty="0">
                <a:latin typeface="Arial Black"/>
                <a:cs typeface="Arial Black"/>
              </a:rPr>
              <a:t>RTM </a:t>
            </a:r>
            <a:r>
              <a:rPr sz="2400" dirty="0">
                <a:latin typeface="Arial Black"/>
                <a:cs typeface="Arial Black"/>
              </a:rPr>
              <a:t>and</a:t>
            </a:r>
            <a:r>
              <a:rPr sz="2400" spc="-15" dirty="0">
                <a:latin typeface="Arial Black"/>
                <a:cs typeface="Arial Black"/>
              </a:rPr>
              <a:t> </a:t>
            </a:r>
            <a:r>
              <a:rPr sz="2400" spc="5" dirty="0">
                <a:latin typeface="Arial Black"/>
                <a:cs typeface="Arial Black"/>
              </a:rPr>
              <a:t>trend</a:t>
            </a:r>
            <a:r>
              <a:rPr sz="2400" spc="-15" dirty="0">
                <a:latin typeface="Arial Black"/>
                <a:cs typeface="Arial Black"/>
              </a:rPr>
              <a:t> yet!</a:t>
            </a:r>
            <a:endParaRPr sz="2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06254" y="327659"/>
            <a:ext cx="10979491" cy="80534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73025" marR="5080">
              <a:lnSpc>
                <a:spcPts val="2900"/>
              </a:lnSpc>
              <a:spcBef>
                <a:spcPts val="480"/>
              </a:spcBef>
            </a:pPr>
            <a:r>
              <a:rPr spc="-35" dirty="0"/>
              <a:t>We </a:t>
            </a:r>
            <a:r>
              <a:rPr dirty="0"/>
              <a:t>account </a:t>
            </a:r>
            <a:r>
              <a:rPr spc="-20" dirty="0"/>
              <a:t>for </a:t>
            </a:r>
            <a:r>
              <a:rPr spc="-10" dirty="0"/>
              <a:t>RTM </a:t>
            </a:r>
            <a:r>
              <a:rPr dirty="0"/>
              <a:t>and </a:t>
            </a:r>
            <a:r>
              <a:rPr spc="5" dirty="0"/>
              <a:t>trend </a:t>
            </a:r>
            <a:r>
              <a:rPr dirty="0"/>
              <a:t>by building a </a:t>
            </a:r>
            <a:r>
              <a:rPr spc="-890" dirty="0"/>
              <a:t> </a:t>
            </a:r>
            <a:r>
              <a:rPr spc="-10" dirty="0"/>
              <a:t>Bayesian</a:t>
            </a:r>
            <a:r>
              <a:rPr spc="-5" dirty="0"/>
              <a:t> </a:t>
            </a:r>
            <a:r>
              <a:rPr dirty="0"/>
              <a:t>Hierarchical </a:t>
            </a:r>
            <a:r>
              <a:rPr spc="-5" dirty="0"/>
              <a:t>Model on</a:t>
            </a:r>
            <a:r>
              <a:rPr dirty="0"/>
              <a:t> </a:t>
            </a:r>
            <a:r>
              <a:rPr spc="-5" dirty="0"/>
              <a:t>top of</a:t>
            </a:r>
            <a:r>
              <a:rPr spc="155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APM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5953" y="1385315"/>
            <a:ext cx="76777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Model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for</a:t>
            </a:r>
            <a:r>
              <a:rPr sz="2000" spc="-15" dirty="0">
                <a:latin typeface="Arial MT"/>
                <a:cs typeface="Arial MT"/>
              </a:rPr>
              <a:t> RTM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trend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5736" y="4109236"/>
            <a:ext cx="10837545" cy="1431925"/>
            <a:chOff x="672303" y="4646576"/>
            <a:chExt cx="10837545" cy="1431925"/>
          </a:xfrm>
        </p:grpSpPr>
        <p:sp>
          <p:nvSpPr>
            <p:cNvPr id="5" name="object 5"/>
            <p:cNvSpPr/>
            <p:nvPr/>
          </p:nvSpPr>
          <p:spPr>
            <a:xfrm>
              <a:off x="678653" y="4652926"/>
              <a:ext cx="10824845" cy="1419225"/>
            </a:xfrm>
            <a:custGeom>
              <a:avLst/>
              <a:gdLst/>
              <a:ahLst/>
              <a:cxnLst/>
              <a:rect l="l" t="t" r="r" b="b"/>
              <a:pathLst>
                <a:path w="10824845" h="1419225">
                  <a:moveTo>
                    <a:pt x="0" y="0"/>
                  </a:moveTo>
                  <a:lnTo>
                    <a:pt x="10824519" y="0"/>
                  </a:lnTo>
                  <a:lnTo>
                    <a:pt x="10824519" y="1419150"/>
                  </a:lnTo>
                  <a:lnTo>
                    <a:pt x="0" y="14191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BE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5334" y="4757310"/>
              <a:ext cx="3747838" cy="734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9075" y="4671238"/>
              <a:ext cx="1392382" cy="8695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2019" y="4669864"/>
              <a:ext cx="1007917" cy="8681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3836" y="4980862"/>
              <a:ext cx="1696417" cy="3037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5916" y="4881811"/>
              <a:ext cx="561110" cy="4518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4683" y="5734109"/>
              <a:ext cx="579622" cy="2274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241" y="5744589"/>
              <a:ext cx="565391" cy="17711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07336" y="3599688"/>
            <a:ext cx="2548890" cy="393700"/>
            <a:chOff x="707336" y="3599688"/>
            <a:chExt cx="2548890" cy="39370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336" y="3665561"/>
              <a:ext cx="2548384" cy="3015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880" y="3599688"/>
              <a:ext cx="591312" cy="39319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9223" y="2350007"/>
            <a:ext cx="4322064" cy="11033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53460" y="2704467"/>
            <a:ext cx="891327" cy="108619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769084" y="2342503"/>
            <a:ext cx="450850" cy="1650364"/>
          </a:xfrm>
          <a:custGeom>
            <a:avLst/>
            <a:gdLst/>
            <a:ahLst/>
            <a:cxnLst/>
            <a:rect l="l" t="t" r="r" b="b"/>
            <a:pathLst>
              <a:path w="450850" h="1650364">
                <a:moveTo>
                  <a:pt x="0" y="0"/>
                </a:moveTo>
                <a:lnTo>
                  <a:pt x="0" y="1650071"/>
                </a:lnTo>
                <a:lnTo>
                  <a:pt x="450223" y="8250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68681" y="2883509"/>
            <a:ext cx="3426304" cy="62056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1395456" y="6605361"/>
            <a:ext cx="1473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A20FB5-8100-7110-91F6-14805286900C}"/>
              </a:ext>
            </a:extLst>
          </p:cNvPr>
          <p:cNvSpPr txBox="1"/>
          <p:nvPr/>
        </p:nvSpPr>
        <p:spPr>
          <a:xfrm>
            <a:off x="3789934" y="6381091"/>
            <a:ext cx="963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reason behind including c(t) is to give more weight to recent accidents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73FD3-6FAB-AB2E-C35C-8C652B59A134}"/>
              </a:ext>
            </a:extLst>
          </p:cNvPr>
          <p:cNvSpPr txBox="1"/>
          <p:nvPr/>
        </p:nvSpPr>
        <p:spPr>
          <a:xfrm>
            <a:off x="565731" y="5551749"/>
            <a:ext cx="11457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Negative Binomial distribution allows for different mean and variance, whereas for the Poisson distribution mean and variance are assumed to be the same .  discrete data and the events occurring are independent of the time since the last event.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0A8762-BD24-AD41-B012-5FC0735BF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086" y="6379203"/>
            <a:ext cx="3154953" cy="4115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73025" marR="5080">
              <a:lnSpc>
                <a:spcPts val="2900"/>
              </a:lnSpc>
              <a:spcBef>
                <a:spcPts val="480"/>
              </a:spcBef>
            </a:pPr>
            <a:r>
              <a:rPr spc="-35" dirty="0"/>
              <a:t>For</a:t>
            </a:r>
            <a:r>
              <a:rPr dirty="0"/>
              <a:t> </a:t>
            </a:r>
            <a:r>
              <a:rPr spc="-5" dirty="0"/>
              <a:t>the modeling,</a:t>
            </a:r>
            <a:r>
              <a:rPr dirty="0"/>
              <a:t> </a:t>
            </a:r>
            <a:r>
              <a:rPr spc="-15" dirty="0"/>
              <a:t>we</a:t>
            </a:r>
            <a:r>
              <a:rPr spc="-5" dirty="0"/>
              <a:t> </a:t>
            </a:r>
            <a:r>
              <a:rPr spc="10" dirty="0"/>
              <a:t>first</a:t>
            </a:r>
            <a:r>
              <a:rPr dirty="0"/>
              <a:t> </a:t>
            </a:r>
            <a:r>
              <a:rPr spc="-35" dirty="0"/>
              <a:t>have</a:t>
            </a:r>
            <a:r>
              <a:rPr spc="-5" dirty="0"/>
              <a:t> </a:t>
            </a:r>
            <a:r>
              <a:rPr dirty="0"/>
              <a:t>to</a:t>
            </a:r>
            <a:r>
              <a:rPr spc="-5" dirty="0"/>
              <a:t> initialize the </a:t>
            </a:r>
            <a:r>
              <a:rPr spc="5" dirty="0"/>
              <a:t>priors </a:t>
            </a:r>
            <a:r>
              <a:rPr spc="-885" dirty="0"/>
              <a:t> </a:t>
            </a:r>
            <a:r>
              <a:rPr dirty="0"/>
              <a:t>according</a:t>
            </a:r>
            <a:r>
              <a:rPr spc="-10" dirty="0"/>
              <a:t> </a:t>
            </a:r>
            <a:r>
              <a:rPr dirty="0"/>
              <a:t>to</a:t>
            </a:r>
            <a:r>
              <a:rPr spc="-5" dirty="0"/>
              <a:t> what</a:t>
            </a:r>
            <a:r>
              <a:rPr dirty="0"/>
              <a:t> is </a:t>
            </a:r>
            <a:r>
              <a:rPr spc="-5" dirty="0"/>
              <a:t>specified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the </a:t>
            </a:r>
            <a:r>
              <a:rPr dirty="0"/>
              <a:t>paper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5953" y="1278635"/>
            <a:ext cx="1948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Prior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initialization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4847" y="1627632"/>
            <a:ext cx="5108448" cy="12801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6290" y="3563068"/>
            <a:ext cx="1710309" cy="2033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3820" y="3887204"/>
            <a:ext cx="1709124" cy="2429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5297" y="4898526"/>
            <a:ext cx="1273664" cy="2084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41868" y="4898526"/>
            <a:ext cx="1765989" cy="21051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8324" y="5576503"/>
            <a:ext cx="840698" cy="2278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8652" y="1804244"/>
            <a:ext cx="5880930" cy="439584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0F217-EF8E-7C99-B6E1-C936BD19A23A}"/>
              </a:ext>
            </a:extLst>
          </p:cNvPr>
          <p:cNvSpPr txBox="1"/>
          <p:nvPr/>
        </p:nvSpPr>
        <p:spPr>
          <a:xfrm>
            <a:off x="6559582" y="4191201"/>
            <a:ext cx="6013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aj</a:t>
            </a:r>
            <a:r>
              <a:rPr lang="en-US" sz="1600" dirty="0"/>
              <a:t> helps us to capture causes we have not captured in our observations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FB5DD-3086-21CA-1557-360027840B83}"/>
              </a:ext>
            </a:extLst>
          </p:cNvPr>
          <p:cNvSpPr txBox="1"/>
          <p:nvPr/>
        </p:nvSpPr>
        <p:spPr>
          <a:xfrm>
            <a:off x="6559582" y="5979380"/>
            <a:ext cx="5148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</a:t>
            </a:r>
            <a:r>
              <a:rPr lang="en-US" sz="1600" dirty="0" err="1"/>
              <a:t>bj</a:t>
            </a:r>
            <a:r>
              <a:rPr lang="en-US" sz="1600" dirty="0"/>
              <a:t> , </a:t>
            </a:r>
            <a:r>
              <a:rPr lang="en-US" sz="1600" dirty="0" err="1"/>
              <a:t>bz</a:t>
            </a:r>
            <a:r>
              <a:rPr lang="en-US" sz="1600" dirty="0"/>
              <a:t> acts as the zero-inflation component that penalizes the global trend detected by the global APM.</a:t>
            </a:r>
            <a:endParaRPr lang="en-I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1435" marR="5080">
              <a:lnSpc>
                <a:spcPts val="2900"/>
              </a:lnSpc>
              <a:spcBef>
                <a:spcPts val="480"/>
              </a:spcBef>
            </a:pPr>
            <a:r>
              <a:rPr spc="20" dirty="0"/>
              <a:t>The </a:t>
            </a:r>
            <a:r>
              <a:rPr spc="-15" dirty="0"/>
              <a:t>pymc3 </a:t>
            </a:r>
            <a:r>
              <a:rPr spc="25" dirty="0"/>
              <a:t>library </a:t>
            </a:r>
            <a:r>
              <a:rPr spc="-10" dirty="0"/>
              <a:t>allows </a:t>
            </a:r>
            <a:r>
              <a:rPr spc="-5" dirty="0"/>
              <a:t>us </a:t>
            </a:r>
            <a:r>
              <a:rPr dirty="0"/>
              <a:t>to smoothly </a:t>
            </a:r>
            <a:r>
              <a:rPr spc="10" dirty="0"/>
              <a:t>apply </a:t>
            </a:r>
            <a:r>
              <a:rPr dirty="0"/>
              <a:t>a </a:t>
            </a:r>
            <a:r>
              <a:rPr spc="-10" dirty="0"/>
              <a:t>Negative </a:t>
            </a:r>
            <a:r>
              <a:rPr spc="-890" dirty="0"/>
              <a:t> </a:t>
            </a:r>
            <a:r>
              <a:rPr spc="-5" dirty="0"/>
              <a:t>Binomial</a:t>
            </a:r>
            <a:r>
              <a:rPr dirty="0"/>
              <a:t> </a:t>
            </a:r>
            <a:r>
              <a:rPr spc="-5" dirty="0"/>
              <a:t>Distribution </a:t>
            </a:r>
            <a:r>
              <a:rPr dirty="0"/>
              <a:t>to</a:t>
            </a:r>
            <a:r>
              <a:rPr spc="-5" dirty="0"/>
              <a:t> the “before” </a:t>
            </a:r>
            <a:r>
              <a:rPr dirty="0"/>
              <a:t>time</a:t>
            </a:r>
            <a:r>
              <a:rPr spc="-5" dirty="0"/>
              <a:t> period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052816" y="1755648"/>
            <a:ext cx="3892550" cy="957580"/>
            <a:chOff x="8052816" y="1755648"/>
            <a:chExt cx="3892550" cy="957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816" y="1755648"/>
              <a:ext cx="3892296" cy="9570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60872" y="2122170"/>
              <a:ext cx="2789555" cy="422909"/>
            </a:xfrm>
            <a:custGeom>
              <a:avLst/>
              <a:gdLst/>
              <a:ahLst/>
              <a:cxnLst/>
              <a:rect l="l" t="t" r="r" b="b"/>
              <a:pathLst>
                <a:path w="2789554" h="422910">
                  <a:moveTo>
                    <a:pt x="0" y="0"/>
                  </a:moveTo>
                  <a:lnTo>
                    <a:pt x="2789168" y="0"/>
                  </a:lnTo>
                  <a:lnTo>
                    <a:pt x="2789168" y="422910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BF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3" y="1568837"/>
            <a:ext cx="7273391" cy="4342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051" y="4824036"/>
            <a:ext cx="3417038" cy="1729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5051" y="3670418"/>
            <a:ext cx="1973051" cy="14653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1435" marR="5080">
              <a:lnSpc>
                <a:spcPts val="3000"/>
              </a:lnSpc>
              <a:spcBef>
                <a:spcPts val="500"/>
              </a:spcBef>
            </a:pPr>
            <a:r>
              <a:rPr sz="2800" spc="-40" dirty="0"/>
              <a:t>For</a:t>
            </a:r>
            <a:r>
              <a:rPr sz="2800" spc="-10" dirty="0"/>
              <a:t> </a:t>
            </a:r>
            <a:r>
              <a:rPr sz="2800" spc="-5" dirty="0"/>
              <a:t>the</a:t>
            </a:r>
            <a:r>
              <a:rPr sz="2800" spc="-10" dirty="0"/>
              <a:t> </a:t>
            </a:r>
            <a:r>
              <a:rPr sz="2800" spc="-5" dirty="0"/>
              <a:t>“after” time</a:t>
            </a:r>
            <a:r>
              <a:rPr sz="2800" spc="-10" dirty="0"/>
              <a:t> </a:t>
            </a:r>
            <a:r>
              <a:rPr sz="2800" spc="-5" dirty="0"/>
              <a:t>period</a:t>
            </a:r>
            <a:r>
              <a:rPr sz="2800" spc="-10" dirty="0"/>
              <a:t> </a:t>
            </a:r>
            <a:r>
              <a:rPr sz="2800" spc="-15" dirty="0"/>
              <a:t>data,</a:t>
            </a:r>
            <a:r>
              <a:rPr sz="2800" dirty="0"/>
              <a:t> </a:t>
            </a:r>
            <a:r>
              <a:rPr sz="2800" spc="-20" dirty="0"/>
              <a:t>we</a:t>
            </a:r>
            <a:r>
              <a:rPr sz="2800" spc="-10" dirty="0"/>
              <a:t> </a:t>
            </a:r>
            <a:r>
              <a:rPr sz="2800" spc="-35" dirty="0"/>
              <a:t>have</a:t>
            </a:r>
            <a:r>
              <a:rPr sz="2800" spc="-10" dirty="0"/>
              <a:t> </a:t>
            </a:r>
            <a:r>
              <a:rPr sz="2800" dirty="0"/>
              <a:t>applied</a:t>
            </a:r>
            <a:r>
              <a:rPr sz="2800" spc="-10" dirty="0"/>
              <a:t> </a:t>
            </a:r>
            <a:r>
              <a:rPr sz="2800" dirty="0"/>
              <a:t>a </a:t>
            </a:r>
            <a:r>
              <a:rPr sz="2800" spc="-919" dirty="0"/>
              <a:t> </a:t>
            </a:r>
            <a:r>
              <a:rPr sz="2800" spc="-15" dirty="0"/>
              <a:t>Poisson</a:t>
            </a:r>
            <a:r>
              <a:rPr sz="2800" spc="-5" dirty="0"/>
              <a:t> distribution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1264919"/>
            <a:ext cx="7153656" cy="48889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16" y="1405127"/>
            <a:ext cx="3892550" cy="957580"/>
            <a:chOff x="8052816" y="1405127"/>
            <a:chExt cx="3892550" cy="9575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16" y="1405127"/>
              <a:ext cx="3892296" cy="9570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60872" y="1489204"/>
              <a:ext cx="2789555" cy="271145"/>
            </a:xfrm>
            <a:custGeom>
              <a:avLst/>
              <a:gdLst/>
              <a:ahLst/>
              <a:cxnLst/>
              <a:rect l="l" t="t" r="r" b="b"/>
              <a:pathLst>
                <a:path w="2789554" h="271144">
                  <a:moveTo>
                    <a:pt x="0" y="0"/>
                  </a:moveTo>
                  <a:lnTo>
                    <a:pt x="2789168" y="0"/>
                  </a:lnTo>
                  <a:lnTo>
                    <a:pt x="2789168" y="271015"/>
                  </a:lnTo>
                  <a:lnTo>
                    <a:pt x="0" y="2710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7BF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051" y="3307656"/>
            <a:ext cx="3417038" cy="1729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5051" y="2702678"/>
            <a:ext cx="1973051" cy="14653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36B99A-8211-78C2-2C43-46FA84080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44" y="5257800"/>
            <a:ext cx="7202467" cy="1061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20" y="326643"/>
            <a:ext cx="864743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spc="-15" dirty="0">
                <a:latin typeface="Arial Black"/>
                <a:cs typeface="Arial Black"/>
              </a:rPr>
              <a:t>Plate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-15" dirty="0">
                <a:latin typeface="Arial Black"/>
                <a:cs typeface="Arial Black"/>
              </a:rPr>
              <a:t>notation</a:t>
            </a:r>
            <a:r>
              <a:rPr sz="2800" spc="-5" dirty="0">
                <a:latin typeface="Arial Black"/>
                <a:cs typeface="Arial Black"/>
              </a:rPr>
              <a:t> of</a:t>
            </a:r>
            <a:r>
              <a:rPr sz="2800" spc="160" dirty="0">
                <a:latin typeface="Arial Black"/>
                <a:cs typeface="Arial Black"/>
              </a:rPr>
              <a:t> </a:t>
            </a:r>
            <a:r>
              <a:rPr sz="2800" spc="-5" dirty="0">
                <a:latin typeface="Arial Black"/>
                <a:cs typeface="Arial Black"/>
              </a:rPr>
              <a:t>the model</a:t>
            </a:r>
            <a:r>
              <a:rPr sz="2800" dirty="0">
                <a:latin typeface="Arial Black"/>
                <a:cs typeface="Arial Black"/>
              </a:rPr>
              <a:t> </a:t>
            </a:r>
            <a:r>
              <a:rPr sz="2800" spc="-25" dirty="0">
                <a:latin typeface="Arial Black"/>
                <a:cs typeface="Arial Black"/>
              </a:rPr>
              <a:t>makes</a:t>
            </a:r>
            <a:r>
              <a:rPr sz="2800" spc="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it</a:t>
            </a:r>
            <a:r>
              <a:rPr sz="2800" spc="-5" dirty="0">
                <a:latin typeface="Arial Black"/>
                <a:cs typeface="Arial Black"/>
              </a:rPr>
              <a:t> easy</a:t>
            </a:r>
            <a:r>
              <a:rPr sz="2800" spc="5" dirty="0">
                <a:latin typeface="Arial Black"/>
                <a:cs typeface="Arial Black"/>
              </a:rPr>
              <a:t> </a:t>
            </a:r>
            <a:r>
              <a:rPr sz="2800" spc="-5" dirty="0">
                <a:latin typeface="Arial Black"/>
                <a:cs typeface="Arial Black"/>
              </a:rPr>
              <a:t>to </a:t>
            </a:r>
            <a:r>
              <a:rPr sz="2800" spc="-919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understand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-5" dirty="0">
                <a:latin typeface="Arial Black"/>
                <a:cs typeface="Arial Black"/>
              </a:rPr>
              <a:t>our model</a:t>
            </a:r>
            <a:endParaRPr sz="28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2141998"/>
            <a:ext cx="7680471" cy="43013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953" y="1415796"/>
            <a:ext cx="6555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Representation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model</a:t>
            </a:r>
            <a:r>
              <a:rPr sz="2000" dirty="0">
                <a:latin typeface="Arial MT"/>
                <a:cs typeface="Arial MT"/>
              </a:rPr>
              <a:t> based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38FD9-869C-0419-5804-F1CA1031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25" y="1852413"/>
            <a:ext cx="3863675" cy="579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BBF4C6-2715-E4CA-EC40-B7982C8B3F4F}"/>
              </a:ext>
            </a:extLst>
          </p:cNvPr>
          <p:cNvSpPr txBox="1"/>
          <p:nvPr/>
        </p:nvSpPr>
        <p:spPr>
          <a:xfrm>
            <a:off x="555925" y="2801068"/>
            <a:ext cx="37112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MCMC sampling technique to simulate approximate draws from the marginal posterior</a:t>
            </a:r>
          </a:p>
          <a:p>
            <a:endParaRPr lang="en-US" dirty="0"/>
          </a:p>
          <a:p>
            <a:r>
              <a:rPr lang="en-US" dirty="0"/>
              <a:t>Trained the model with 1,000 iterations due to time and space constraints in paper it was 10,000</a:t>
            </a:r>
          </a:p>
          <a:p>
            <a:endParaRPr lang="en-US" dirty="0"/>
          </a:p>
          <a:p>
            <a:r>
              <a:rPr lang="en-US" dirty="0"/>
              <a:t>model was trained with Python using the pymc3 library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20" y="326643"/>
            <a:ext cx="1008380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spc="-5" dirty="0">
                <a:latin typeface="Arial Black"/>
                <a:cs typeface="Arial Black"/>
              </a:rPr>
              <a:t>As the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-5" dirty="0">
                <a:latin typeface="Arial Black"/>
                <a:cs typeface="Arial Black"/>
              </a:rPr>
              <a:t>posterior</a:t>
            </a:r>
            <a:r>
              <a:rPr sz="2800" spc="-15" dirty="0">
                <a:latin typeface="Arial Black"/>
                <a:cs typeface="Arial Black"/>
              </a:rPr>
              <a:t> </a:t>
            </a:r>
            <a:r>
              <a:rPr sz="2800" spc="20" dirty="0">
                <a:latin typeface="Arial Black"/>
                <a:cs typeface="Arial Black"/>
              </a:rPr>
              <a:t>summary</a:t>
            </a:r>
            <a:r>
              <a:rPr sz="2800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indicates,</a:t>
            </a:r>
            <a:r>
              <a:rPr sz="2800" spc="-5" dirty="0">
                <a:latin typeface="Arial Black"/>
                <a:cs typeface="Arial Black"/>
              </a:rPr>
              <a:t> </a:t>
            </a:r>
            <a:r>
              <a:rPr sz="2800" spc="-20" dirty="0">
                <a:latin typeface="Arial Black"/>
                <a:cs typeface="Arial Black"/>
              </a:rPr>
              <a:t>we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-35" dirty="0">
                <a:latin typeface="Arial Black"/>
                <a:cs typeface="Arial Black"/>
              </a:rPr>
              <a:t>have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20" dirty="0">
                <a:latin typeface="Arial Black"/>
                <a:cs typeface="Arial Black"/>
              </a:rPr>
              <a:t>learnt </a:t>
            </a:r>
            <a:r>
              <a:rPr sz="2800" spc="-919" dirty="0">
                <a:latin typeface="Arial Black"/>
                <a:cs typeface="Arial Black"/>
              </a:rPr>
              <a:t> </a:t>
            </a:r>
            <a:r>
              <a:rPr sz="2800" spc="-10" dirty="0">
                <a:latin typeface="Arial Black"/>
                <a:cs typeface="Arial Black"/>
              </a:rPr>
              <a:t>RTM and</a:t>
            </a:r>
            <a:r>
              <a:rPr sz="2800" spc="-5" dirty="0">
                <a:latin typeface="Arial Black"/>
                <a:cs typeface="Arial Black"/>
              </a:rPr>
              <a:t> local</a:t>
            </a:r>
            <a:r>
              <a:rPr sz="2800" spc="5" dirty="0">
                <a:latin typeface="Arial Black"/>
                <a:cs typeface="Arial Black"/>
              </a:rPr>
              <a:t> </a:t>
            </a:r>
            <a:r>
              <a:rPr sz="2800" dirty="0">
                <a:latin typeface="Arial Black"/>
                <a:cs typeface="Arial Black"/>
              </a:rPr>
              <a:t>trend</a:t>
            </a:r>
            <a:r>
              <a:rPr sz="2800" spc="-10" dirty="0">
                <a:latin typeface="Arial Black"/>
                <a:cs typeface="Arial Black"/>
              </a:rPr>
              <a:t> </a:t>
            </a:r>
            <a:r>
              <a:rPr sz="2800" spc="-25" dirty="0">
                <a:latin typeface="Arial Black"/>
                <a:cs typeface="Arial Black"/>
              </a:rPr>
              <a:t>for</a:t>
            </a:r>
            <a:r>
              <a:rPr sz="2800" spc="-5" dirty="0">
                <a:latin typeface="Arial Black"/>
                <a:cs typeface="Arial Black"/>
              </a:rPr>
              <a:t> </a:t>
            </a:r>
            <a:r>
              <a:rPr sz="2800" spc="-20" dirty="0">
                <a:latin typeface="Arial Black"/>
                <a:cs typeface="Arial Black"/>
              </a:rPr>
              <a:t>each</a:t>
            </a:r>
            <a:r>
              <a:rPr sz="2800" spc="-5" dirty="0">
                <a:latin typeface="Arial Black"/>
                <a:cs typeface="Arial Black"/>
              </a:rPr>
              <a:t> site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953" y="1415796"/>
            <a:ext cx="696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Posterior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summary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model</a:t>
            </a:r>
            <a:r>
              <a:rPr sz="2000" dirty="0">
                <a:latin typeface="Arial MT"/>
                <a:cs typeface="Arial MT"/>
              </a:rPr>
              <a:t> based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2039111"/>
            <a:ext cx="7510272" cy="38648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920" y="327151"/>
            <a:ext cx="1040320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pc="-35" dirty="0"/>
              <a:t>For </a:t>
            </a:r>
            <a:r>
              <a:rPr spc="-5" dirty="0"/>
              <a:t>accident </a:t>
            </a:r>
            <a:r>
              <a:rPr dirty="0"/>
              <a:t>predictions </a:t>
            </a:r>
            <a:r>
              <a:rPr spc="-15" dirty="0"/>
              <a:t>we </a:t>
            </a:r>
            <a:r>
              <a:rPr spc="-5" dirty="0"/>
              <a:t>need </a:t>
            </a:r>
            <a:r>
              <a:rPr dirty="0"/>
              <a:t>to </a:t>
            </a:r>
            <a:r>
              <a:rPr spc="-5" dirty="0"/>
              <a:t>use </a:t>
            </a:r>
            <a:r>
              <a:rPr spc="20" dirty="0"/>
              <a:t>learnt </a:t>
            </a:r>
            <a:r>
              <a:rPr spc="-10" dirty="0"/>
              <a:t>RTM, </a:t>
            </a:r>
            <a:r>
              <a:rPr spc="-5" dirty="0"/>
              <a:t> local </a:t>
            </a:r>
            <a:r>
              <a:rPr spc="5" dirty="0"/>
              <a:t>trend</a:t>
            </a:r>
            <a:r>
              <a:rPr spc="-5" dirty="0"/>
              <a:t> and</a:t>
            </a:r>
            <a:r>
              <a:rPr spc="-10" dirty="0"/>
              <a:t> </a:t>
            </a:r>
            <a:r>
              <a:rPr dirty="0"/>
              <a:t>global </a:t>
            </a:r>
            <a:r>
              <a:rPr spc="5" dirty="0"/>
              <a:t>trend</a:t>
            </a:r>
            <a:r>
              <a:rPr spc="-10" dirty="0"/>
              <a:t> </a:t>
            </a:r>
            <a:r>
              <a:rPr spc="-5" dirty="0"/>
              <a:t>along </a:t>
            </a:r>
            <a:r>
              <a:rPr dirty="0"/>
              <a:t>with</a:t>
            </a:r>
            <a:r>
              <a:rPr spc="-10" dirty="0"/>
              <a:t> </a:t>
            </a:r>
            <a:r>
              <a:rPr spc="-5" dirty="0"/>
              <a:t>mean accidents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895" y="2999231"/>
            <a:ext cx="9189720" cy="27371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3605" y="1687851"/>
            <a:ext cx="1763395" cy="687705"/>
          </a:xfrm>
          <a:prstGeom prst="rect">
            <a:avLst/>
          </a:prstGeom>
          <a:solidFill>
            <a:srgbClr val="F7BF45"/>
          </a:solidFill>
        </p:spPr>
        <p:txBody>
          <a:bodyPr vert="horz" wrap="square" lIns="0" tIns="146685" rIns="0" bIns="0" rtlCol="0">
            <a:spAutoFit/>
          </a:bodyPr>
          <a:lstStyle/>
          <a:p>
            <a:pPr marL="551180">
              <a:lnSpc>
                <a:spcPct val="100000"/>
              </a:lnSpc>
              <a:spcBef>
                <a:spcPts val="1155"/>
              </a:spcBef>
            </a:pPr>
            <a:r>
              <a:rPr sz="2400" b="1" spc="-5" dirty="0">
                <a:latin typeface="Arial"/>
                <a:cs typeface="Arial"/>
              </a:rPr>
              <a:t>RTM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4023" y="1690165"/>
            <a:ext cx="1763395" cy="687705"/>
          </a:xfrm>
          <a:prstGeom prst="rect">
            <a:avLst/>
          </a:prstGeom>
          <a:solidFill>
            <a:srgbClr val="F7BF45"/>
          </a:solidFill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2605"/>
              </a:lnSpc>
            </a:pPr>
            <a:r>
              <a:rPr sz="2400" b="1" spc="-5" dirty="0">
                <a:latin typeface="Arial"/>
                <a:cs typeface="Arial"/>
              </a:rPr>
              <a:t>Local</a:t>
            </a:r>
            <a:endParaRPr sz="2400">
              <a:latin typeface="Arial"/>
              <a:cs typeface="Arial"/>
            </a:endParaRPr>
          </a:p>
          <a:p>
            <a:pPr marL="466725">
              <a:lnSpc>
                <a:spcPts val="2785"/>
              </a:lnSpc>
              <a:spcBef>
                <a:spcPts val="20"/>
              </a:spcBef>
            </a:pPr>
            <a:r>
              <a:rPr sz="2400" b="1" spc="-30" dirty="0">
                <a:latin typeface="Arial"/>
                <a:cs typeface="Arial"/>
              </a:rPr>
              <a:t>Trend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1757" y="1687851"/>
            <a:ext cx="2017395" cy="687705"/>
          </a:xfrm>
          <a:prstGeom prst="rect">
            <a:avLst/>
          </a:prstGeom>
          <a:solidFill>
            <a:srgbClr val="F7BF45"/>
          </a:solidFill>
        </p:spPr>
        <p:txBody>
          <a:bodyPr vert="horz" wrap="square" lIns="0" tIns="0" rIns="0" bIns="0" rtlCol="0">
            <a:spAutoFit/>
          </a:bodyPr>
          <a:lstStyle/>
          <a:p>
            <a:pPr marL="535305">
              <a:lnSpc>
                <a:spcPts val="2600"/>
              </a:lnSpc>
            </a:pPr>
            <a:r>
              <a:rPr sz="2400" b="1" spc="-5" dirty="0">
                <a:latin typeface="Arial"/>
                <a:cs typeface="Arial"/>
              </a:rPr>
              <a:t>Global</a:t>
            </a:r>
            <a:endParaRPr sz="2400">
              <a:latin typeface="Arial"/>
              <a:cs typeface="Arial"/>
            </a:endParaRPr>
          </a:p>
          <a:p>
            <a:pPr marL="593725">
              <a:lnSpc>
                <a:spcPts val="2790"/>
              </a:lnSpc>
              <a:spcBef>
                <a:spcPts val="25"/>
              </a:spcBef>
            </a:pPr>
            <a:r>
              <a:rPr sz="2400" b="1" spc="-30" dirty="0">
                <a:latin typeface="Arial"/>
                <a:cs typeface="Arial"/>
              </a:rPr>
              <a:t>Trend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1869" y="2370327"/>
            <a:ext cx="7975600" cy="720725"/>
          </a:xfrm>
          <a:custGeom>
            <a:avLst/>
            <a:gdLst/>
            <a:ahLst/>
            <a:cxnLst/>
            <a:rect l="l" t="t" r="r" b="b"/>
            <a:pathLst>
              <a:path w="7975600" h="720725">
                <a:moveTo>
                  <a:pt x="582079" y="689610"/>
                </a:moveTo>
                <a:lnTo>
                  <a:pt x="571068" y="644182"/>
                </a:lnTo>
                <a:lnTo>
                  <a:pt x="562025" y="606818"/>
                </a:lnTo>
                <a:lnTo>
                  <a:pt x="536549" y="628332"/>
                </a:lnTo>
                <a:lnTo>
                  <a:pt x="7277" y="1676"/>
                </a:lnTo>
                <a:lnTo>
                  <a:pt x="0" y="7823"/>
                </a:lnTo>
                <a:lnTo>
                  <a:pt x="529272" y="634479"/>
                </a:lnTo>
                <a:lnTo>
                  <a:pt x="503809" y="655980"/>
                </a:lnTo>
                <a:lnTo>
                  <a:pt x="582079" y="689610"/>
                </a:lnTo>
                <a:close/>
              </a:path>
              <a:path w="7975600" h="720725">
                <a:moveTo>
                  <a:pt x="7975270" y="9486"/>
                </a:moveTo>
                <a:lnTo>
                  <a:pt x="7974393" y="0"/>
                </a:lnTo>
                <a:lnTo>
                  <a:pt x="667994" y="676884"/>
                </a:lnTo>
                <a:lnTo>
                  <a:pt x="3926675" y="9398"/>
                </a:lnTo>
                <a:lnTo>
                  <a:pt x="3924757" y="63"/>
                </a:lnTo>
                <a:lnTo>
                  <a:pt x="656729" y="669467"/>
                </a:lnTo>
                <a:lnTo>
                  <a:pt x="654443" y="644652"/>
                </a:lnTo>
                <a:lnTo>
                  <a:pt x="651078" y="646747"/>
                </a:lnTo>
                <a:lnTo>
                  <a:pt x="649084" y="636993"/>
                </a:lnTo>
                <a:lnTo>
                  <a:pt x="582079" y="689610"/>
                </a:lnTo>
                <a:lnTo>
                  <a:pt x="661466" y="720521"/>
                </a:lnTo>
                <a:lnTo>
                  <a:pt x="660539" y="710628"/>
                </a:lnTo>
                <a:lnTo>
                  <a:pt x="664375" y="711644"/>
                </a:lnTo>
                <a:lnTo>
                  <a:pt x="659358" y="687235"/>
                </a:lnTo>
                <a:lnTo>
                  <a:pt x="7975270" y="948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89AA61-C048-CF47-2F08-752EEB30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10" y="1146619"/>
            <a:ext cx="5293223" cy="484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20" y="327151"/>
            <a:ext cx="980821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z="2700" dirty="0">
                <a:latin typeface="Arial Black"/>
                <a:cs typeface="Arial Black"/>
              </a:rPr>
              <a:t>According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to </a:t>
            </a:r>
            <a:r>
              <a:rPr sz="2700" spc="-5" dirty="0">
                <a:latin typeface="Arial Black"/>
                <a:cs typeface="Arial Black"/>
              </a:rPr>
              <a:t>posterior</a:t>
            </a:r>
            <a:r>
              <a:rPr sz="2700" spc="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results, </a:t>
            </a:r>
            <a:r>
              <a:rPr sz="2700" spc="-5" dirty="0">
                <a:latin typeface="Arial Black"/>
                <a:cs typeface="Arial Black"/>
              </a:rPr>
              <a:t>the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model</a:t>
            </a:r>
            <a:r>
              <a:rPr sz="2700" spc="5" dirty="0">
                <a:latin typeface="Arial Black"/>
                <a:cs typeface="Arial Black"/>
              </a:rPr>
              <a:t> </a:t>
            </a:r>
            <a:r>
              <a:rPr sz="2700" spc="-15" dirty="0">
                <a:latin typeface="Arial Black"/>
                <a:cs typeface="Arial Black"/>
              </a:rPr>
              <a:t>we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built</a:t>
            </a:r>
            <a:r>
              <a:rPr sz="2700" dirty="0">
                <a:latin typeface="Arial Black"/>
                <a:cs typeface="Arial Black"/>
              </a:rPr>
              <a:t> is </a:t>
            </a:r>
            <a:r>
              <a:rPr sz="2700" spc="-885" dirty="0">
                <a:latin typeface="Arial Black"/>
                <a:cs typeface="Arial Black"/>
              </a:rPr>
              <a:t> </a:t>
            </a:r>
            <a:r>
              <a:rPr sz="2700" spc="-20" dirty="0">
                <a:latin typeface="Arial Black"/>
                <a:cs typeface="Arial Black"/>
              </a:rPr>
              <a:t>close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to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spc="-20" dirty="0">
                <a:latin typeface="Arial Black"/>
                <a:cs typeface="Arial Black"/>
              </a:rPr>
              <a:t>Fawcett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et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al.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2017</a:t>
            </a:r>
            <a:endParaRPr sz="27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223" y="4267200"/>
            <a:ext cx="9872472" cy="18440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223" y="1923288"/>
            <a:ext cx="9726168" cy="2261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5483" y="1452371"/>
            <a:ext cx="355155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Comparison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posterior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921" y="327151"/>
            <a:ext cx="958024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pc="-5" dirty="0"/>
              <a:t>Our model has </a:t>
            </a:r>
            <a:r>
              <a:rPr spc="15" dirty="0"/>
              <a:t>learned </a:t>
            </a:r>
            <a:r>
              <a:rPr spc="-5" dirty="0"/>
              <a:t>the </a:t>
            </a:r>
            <a:r>
              <a:rPr spc="5" dirty="0"/>
              <a:t>trend </a:t>
            </a:r>
            <a:r>
              <a:rPr spc="-5" dirty="0"/>
              <a:t>element </a:t>
            </a:r>
            <a:r>
              <a:rPr spc="20" dirty="0"/>
              <a:t>correctly </a:t>
            </a:r>
            <a:r>
              <a:rPr spc="-89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dirty="0"/>
              <a:t>is </a:t>
            </a:r>
            <a:r>
              <a:rPr spc="-5" dirty="0"/>
              <a:t>fitting quite </a:t>
            </a:r>
            <a:r>
              <a:rPr spc="-10" dirty="0"/>
              <a:t>well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27" y="2017775"/>
            <a:ext cx="5681472" cy="3581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9632" y="2157983"/>
            <a:ext cx="5483352" cy="16520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05728" y="3885566"/>
            <a:ext cx="5486400" cy="1725930"/>
            <a:chOff x="6205728" y="3885566"/>
            <a:chExt cx="5486400" cy="17259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5728" y="3895343"/>
              <a:ext cx="5486400" cy="17160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70948" y="3885566"/>
              <a:ext cx="879475" cy="154305"/>
            </a:xfrm>
            <a:custGeom>
              <a:avLst/>
              <a:gdLst/>
              <a:ahLst/>
              <a:cxnLst/>
              <a:rect l="l" t="t" r="r" b="b"/>
              <a:pathLst>
                <a:path w="879475" h="154304">
                  <a:moveTo>
                    <a:pt x="879422" y="0"/>
                  </a:moveTo>
                  <a:lnTo>
                    <a:pt x="0" y="0"/>
                  </a:lnTo>
                  <a:lnTo>
                    <a:pt x="0" y="153887"/>
                  </a:lnTo>
                  <a:lnTo>
                    <a:pt x="879422" y="153887"/>
                  </a:lnTo>
                  <a:lnTo>
                    <a:pt x="879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71982" y="3679324"/>
            <a:ext cx="803275" cy="1866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5818" y="2127130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163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5510" y="3921813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706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0340" y="2127130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309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5818" y="386561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677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6504" y="3679324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1673" y="5408527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1982" y="5420497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2441" y="4169121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8" y="0"/>
                </a:moveTo>
                <a:lnTo>
                  <a:pt x="0" y="0"/>
                </a:lnTo>
                <a:lnTo>
                  <a:pt x="0" y="803258"/>
                </a:lnTo>
                <a:lnTo>
                  <a:pt x="153888" y="803258"/>
                </a:lnTo>
                <a:lnTo>
                  <a:pt x="15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1771" y="4410879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2442" y="2396855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7" y="0"/>
                </a:moveTo>
                <a:lnTo>
                  <a:pt x="0" y="0"/>
                </a:lnTo>
                <a:lnTo>
                  <a:pt x="0" y="803259"/>
                </a:lnTo>
                <a:lnTo>
                  <a:pt x="153887" y="803259"/>
                </a:lnTo>
                <a:lnTo>
                  <a:pt x="15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1772" y="2639991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78855" y="2379723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8" y="0"/>
                </a:moveTo>
                <a:lnTo>
                  <a:pt x="0" y="0"/>
                </a:lnTo>
                <a:lnTo>
                  <a:pt x="0" y="803258"/>
                </a:lnTo>
                <a:lnTo>
                  <a:pt x="153888" y="803258"/>
                </a:lnTo>
                <a:lnTo>
                  <a:pt x="15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78187" y="2621703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87275" y="4124719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8" y="0"/>
                </a:moveTo>
                <a:lnTo>
                  <a:pt x="0" y="0"/>
                </a:lnTo>
                <a:lnTo>
                  <a:pt x="0" y="803259"/>
                </a:lnTo>
                <a:lnTo>
                  <a:pt x="153888" y="803259"/>
                </a:lnTo>
                <a:lnTo>
                  <a:pt x="15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86606" y="4368207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40884" y="3525437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44780" y="2110165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5">
                <a:moveTo>
                  <a:pt x="879422" y="0"/>
                </a:moveTo>
                <a:lnTo>
                  <a:pt x="0" y="0"/>
                </a:lnTo>
                <a:lnTo>
                  <a:pt x="0" y="153888"/>
                </a:lnTo>
                <a:lnTo>
                  <a:pt x="879422" y="153888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32080" y="2097532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16</a:t>
            </a:r>
            <a:r>
              <a:rPr sz="1000" b="1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58248" y="3871467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70</a:t>
            </a:r>
            <a:r>
              <a:rPr sz="1000" b="1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70945" y="2101100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5">
                <a:moveTo>
                  <a:pt x="879422" y="0"/>
                </a:moveTo>
                <a:lnTo>
                  <a:pt x="0" y="0"/>
                </a:lnTo>
                <a:lnTo>
                  <a:pt x="0" y="153888"/>
                </a:lnTo>
                <a:lnTo>
                  <a:pt x="879422" y="153888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158245" y="2088388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30</a:t>
            </a:r>
            <a:r>
              <a:rPr sz="1000" b="1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44780" y="3884183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4">
                <a:moveTo>
                  <a:pt x="879422" y="0"/>
                </a:moveTo>
                <a:lnTo>
                  <a:pt x="0" y="0"/>
                </a:lnTo>
                <a:lnTo>
                  <a:pt x="0" y="153887"/>
                </a:lnTo>
                <a:lnTo>
                  <a:pt x="879422" y="153887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32080" y="3871467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67</a:t>
            </a:r>
            <a:r>
              <a:rPr sz="1000" b="1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47110" y="3525437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47111" y="5421671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20944" y="5429007"/>
            <a:ext cx="8032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14042" y="4124949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8" y="0"/>
                </a:moveTo>
                <a:lnTo>
                  <a:pt x="0" y="0"/>
                </a:lnTo>
                <a:lnTo>
                  <a:pt x="0" y="803258"/>
                </a:lnTo>
                <a:lnTo>
                  <a:pt x="153888" y="803258"/>
                </a:lnTo>
                <a:lnTo>
                  <a:pt x="15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13376" y="4368207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14043" y="2352683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8" y="0"/>
                </a:moveTo>
                <a:lnTo>
                  <a:pt x="0" y="0"/>
                </a:lnTo>
                <a:lnTo>
                  <a:pt x="0" y="803259"/>
                </a:lnTo>
                <a:lnTo>
                  <a:pt x="153888" y="803259"/>
                </a:lnTo>
                <a:lnTo>
                  <a:pt x="153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213376" y="2594271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888165" y="2379722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7" y="0"/>
                </a:moveTo>
                <a:lnTo>
                  <a:pt x="0" y="0"/>
                </a:lnTo>
                <a:lnTo>
                  <a:pt x="0" y="803259"/>
                </a:lnTo>
                <a:lnTo>
                  <a:pt x="153887" y="803259"/>
                </a:lnTo>
                <a:lnTo>
                  <a:pt x="15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887488" y="2621703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71385" y="4144388"/>
            <a:ext cx="154305" cy="803275"/>
          </a:xfrm>
          <a:custGeom>
            <a:avLst/>
            <a:gdLst/>
            <a:ahLst/>
            <a:cxnLst/>
            <a:rect l="l" t="t" r="r" b="b"/>
            <a:pathLst>
              <a:path w="154304" h="803275">
                <a:moveTo>
                  <a:pt x="153887" y="0"/>
                </a:moveTo>
                <a:lnTo>
                  <a:pt x="0" y="0"/>
                </a:lnTo>
                <a:lnTo>
                  <a:pt x="0" y="803258"/>
                </a:lnTo>
                <a:lnTo>
                  <a:pt x="153887" y="803258"/>
                </a:lnTo>
                <a:lnTo>
                  <a:pt x="153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870712" y="4386495"/>
            <a:ext cx="167640" cy="57340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17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49639" y="1197768"/>
            <a:ext cx="6258717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Comparison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(predicted)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accidents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sites </a:t>
            </a:r>
            <a:r>
              <a:rPr sz="2000" dirty="0">
                <a:latin typeface="Arial MT"/>
                <a:cs typeface="Arial MT"/>
              </a:rPr>
              <a:t>over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years</a:t>
            </a:r>
            <a:endParaRPr lang="en-IN" sz="2000" spc="-5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Arial MT"/>
              <a:cs typeface="Arial M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F99B07-71A9-B6A2-C1F9-574F4CDDF358}"/>
              </a:ext>
            </a:extLst>
          </p:cNvPr>
          <p:cNvSpPr txBox="1"/>
          <p:nvPr/>
        </p:nvSpPr>
        <p:spPr>
          <a:xfrm>
            <a:off x="591878" y="5790195"/>
            <a:ext cx="10798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blue line indicates the model fitting of the mean accident rates and the red line indicates the model fitting of the Global APM</a:t>
            </a:r>
            <a:endParaRPr lang="en-IN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4B31A0D-ECBA-589E-2AA0-AEF80C766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838" y="1662709"/>
            <a:ext cx="2956816" cy="2895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5118627-4AAE-3F47-884E-376F46540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478" y="1615147"/>
            <a:ext cx="3772227" cy="342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47BF-6F29-2886-CB6F-B1757338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3558B-B5DC-252F-77C6-CBD8527AB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3C5B-3B87-2048-98A5-199C73A9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4"/>
            <a:ext cx="12192000" cy="6825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7A953-D608-2943-5C84-90344F57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2298618" cy="455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A098A-57E1-5FD4-F673-0647FFE9B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217114"/>
            <a:ext cx="1875783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920" y="327151"/>
            <a:ext cx="907923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pc="20" dirty="0"/>
              <a:t>The </a:t>
            </a:r>
            <a:r>
              <a:rPr spc="-5" dirty="0"/>
              <a:t>model </a:t>
            </a:r>
            <a:r>
              <a:rPr spc="-15" dirty="0"/>
              <a:t>we </a:t>
            </a:r>
            <a:r>
              <a:rPr spc="-5" dirty="0"/>
              <a:t>built </a:t>
            </a:r>
            <a:r>
              <a:rPr spc="-15" dirty="0"/>
              <a:t>was </a:t>
            </a:r>
            <a:r>
              <a:rPr spc="5" dirty="0"/>
              <a:t>able </a:t>
            </a:r>
            <a:r>
              <a:rPr dirty="0"/>
              <a:t>to </a:t>
            </a:r>
            <a:r>
              <a:rPr spc="-5" dirty="0"/>
              <a:t>generate similar </a:t>
            </a:r>
            <a:r>
              <a:rPr spc="-890" dirty="0"/>
              <a:t> </a:t>
            </a:r>
            <a:r>
              <a:rPr spc="-5" dirty="0"/>
              <a:t>posterior samples</a:t>
            </a:r>
            <a:r>
              <a:rPr dirty="0"/>
              <a:t> </a:t>
            </a:r>
            <a:r>
              <a:rPr spc="-25" dirty="0"/>
              <a:t>like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20" dirty="0"/>
              <a:t>Fawcett</a:t>
            </a:r>
            <a:r>
              <a:rPr dirty="0"/>
              <a:t> </a:t>
            </a:r>
            <a:r>
              <a:rPr spc="-5" dirty="0"/>
              <a:t>et</a:t>
            </a:r>
            <a:r>
              <a:rPr dirty="0"/>
              <a:t> </a:t>
            </a:r>
            <a:r>
              <a:rPr spc="-5" dirty="0"/>
              <a:t>al.</a:t>
            </a:r>
            <a:r>
              <a:rPr dirty="0"/>
              <a:t> </a:t>
            </a:r>
            <a:r>
              <a:rPr spc="-5" dirty="0"/>
              <a:t>2017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9329" y="2036063"/>
            <a:ext cx="11438890" cy="3700779"/>
            <a:chOff x="649329" y="2036063"/>
            <a:chExt cx="11438890" cy="37007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751" y="2036063"/>
              <a:ext cx="5775960" cy="3700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4257" y="2089539"/>
              <a:ext cx="5773967" cy="35164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9329" y="2208179"/>
              <a:ext cx="246379" cy="1390015"/>
            </a:xfrm>
            <a:custGeom>
              <a:avLst/>
              <a:gdLst/>
              <a:ahLst/>
              <a:cxnLst/>
              <a:rect l="l" t="t" r="r" b="b"/>
              <a:pathLst>
                <a:path w="246380" h="1390014">
                  <a:moveTo>
                    <a:pt x="246220" y="0"/>
                  </a:moveTo>
                  <a:lnTo>
                    <a:pt x="0" y="0"/>
                  </a:lnTo>
                  <a:lnTo>
                    <a:pt x="0" y="1389614"/>
                  </a:lnTo>
                  <a:lnTo>
                    <a:pt x="246220" y="1389614"/>
                  </a:lnTo>
                  <a:lnTo>
                    <a:pt x="246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4379" y="231140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7562" y="367971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9328" y="4050605"/>
            <a:ext cx="246379" cy="1390015"/>
          </a:xfrm>
          <a:custGeom>
            <a:avLst/>
            <a:gdLst/>
            <a:ahLst/>
            <a:cxnLst/>
            <a:rect l="l" t="t" r="r" b="b"/>
            <a:pathLst>
              <a:path w="246380" h="1390014">
                <a:moveTo>
                  <a:pt x="246220" y="0"/>
                </a:moveTo>
                <a:lnTo>
                  <a:pt x="0" y="0"/>
                </a:lnTo>
                <a:lnTo>
                  <a:pt x="0" y="1389614"/>
                </a:lnTo>
                <a:lnTo>
                  <a:pt x="246220" y="1389614"/>
                </a:lnTo>
                <a:lnTo>
                  <a:pt x="2462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378" y="415544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47097" y="4050603"/>
            <a:ext cx="246379" cy="1390015"/>
          </a:xfrm>
          <a:custGeom>
            <a:avLst/>
            <a:gdLst/>
            <a:ahLst/>
            <a:cxnLst/>
            <a:rect l="l" t="t" r="r" b="b"/>
            <a:pathLst>
              <a:path w="246379" h="1390014">
                <a:moveTo>
                  <a:pt x="246219" y="0"/>
                </a:moveTo>
                <a:lnTo>
                  <a:pt x="0" y="0"/>
                </a:lnTo>
                <a:lnTo>
                  <a:pt x="0" y="1389614"/>
                </a:lnTo>
                <a:lnTo>
                  <a:pt x="246219" y="1389614"/>
                </a:lnTo>
                <a:lnTo>
                  <a:pt x="2462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92146" y="415544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47097" y="2208178"/>
            <a:ext cx="246379" cy="1390015"/>
          </a:xfrm>
          <a:custGeom>
            <a:avLst/>
            <a:gdLst/>
            <a:ahLst/>
            <a:cxnLst/>
            <a:rect l="l" t="t" r="r" b="b"/>
            <a:pathLst>
              <a:path w="246379" h="1390014">
                <a:moveTo>
                  <a:pt x="246221" y="0"/>
                </a:moveTo>
                <a:lnTo>
                  <a:pt x="0" y="0"/>
                </a:lnTo>
                <a:lnTo>
                  <a:pt x="0" y="1389614"/>
                </a:lnTo>
                <a:lnTo>
                  <a:pt x="246221" y="1389614"/>
                </a:lnTo>
                <a:lnTo>
                  <a:pt x="2462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92147" y="231140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39502" y="4050602"/>
            <a:ext cx="246379" cy="1390015"/>
          </a:xfrm>
          <a:custGeom>
            <a:avLst/>
            <a:gdLst/>
            <a:ahLst/>
            <a:cxnLst/>
            <a:rect l="l" t="t" r="r" b="b"/>
            <a:pathLst>
              <a:path w="246379" h="1390014">
                <a:moveTo>
                  <a:pt x="246219" y="0"/>
                </a:moveTo>
                <a:lnTo>
                  <a:pt x="0" y="0"/>
                </a:lnTo>
                <a:lnTo>
                  <a:pt x="0" y="1389614"/>
                </a:lnTo>
                <a:lnTo>
                  <a:pt x="246219" y="1389614"/>
                </a:lnTo>
                <a:lnTo>
                  <a:pt x="2462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84547" y="415544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39501" y="2208178"/>
            <a:ext cx="246379" cy="1390015"/>
          </a:xfrm>
          <a:custGeom>
            <a:avLst/>
            <a:gdLst/>
            <a:ahLst/>
            <a:cxnLst/>
            <a:rect l="l" t="t" r="r" b="b"/>
            <a:pathLst>
              <a:path w="246379" h="1390014">
                <a:moveTo>
                  <a:pt x="246219" y="0"/>
                </a:moveTo>
                <a:lnTo>
                  <a:pt x="0" y="0"/>
                </a:lnTo>
                <a:lnTo>
                  <a:pt x="0" y="1389614"/>
                </a:lnTo>
                <a:lnTo>
                  <a:pt x="246219" y="1389614"/>
                </a:lnTo>
                <a:lnTo>
                  <a:pt x="2462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84547" y="231140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88148" y="231140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97762" y="4155442"/>
            <a:ext cx="167640" cy="12065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Predictive</a:t>
            </a:r>
            <a:r>
              <a:rPr sz="1000" spc="-6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Probability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7561" y="5529002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61659" y="369385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73076" y="5500679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8594" y="5500679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4">
                <a:moveTo>
                  <a:pt x="879422" y="0"/>
                </a:moveTo>
                <a:lnTo>
                  <a:pt x="0" y="0"/>
                </a:lnTo>
                <a:lnTo>
                  <a:pt x="0" y="153888"/>
                </a:lnTo>
                <a:lnTo>
                  <a:pt x="879422" y="153888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75894" y="5486908"/>
            <a:ext cx="573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547045" y="5500679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4">
                <a:moveTo>
                  <a:pt x="879422" y="0"/>
                </a:moveTo>
                <a:lnTo>
                  <a:pt x="0" y="0"/>
                </a:lnTo>
                <a:lnTo>
                  <a:pt x="0" y="153888"/>
                </a:lnTo>
                <a:lnTo>
                  <a:pt x="879422" y="153888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534345" y="5486908"/>
            <a:ext cx="5734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cci</a:t>
            </a:r>
            <a:r>
              <a:rPr sz="1000" spc="-10" dirty="0">
                <a:latin typeface="Arial MT"/>
                <a:cs typeface="Arial MT"/>
              </a:rPr>
              <a:t>den</a:t>
            </a:r>
            <a:r>
              <a:rPr sz="1000" spc="-5" dirty="0">
                <a:latin typeface="Arial MT"/>
                <a:cs typeface="Arial MT"/>
              </a:rPr>
              <a:t>t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69017" y="3727265"/>
            <a:ext cx="84645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45153" y="3710188"/>
            <a:ext cx="853440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Accidents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33727" y="2127520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163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3725" y="395556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677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419" y="3969703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706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03418" y="2127520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309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84467" y="2057453"/>
            <a:ext cx="507365" cy="154305"/>
          </a:xfrm>
          <a:custGeom>
            <a:avLst/>
            <a:gdLst/>
            <a:ahLst/>
            <a:cxnLst/>
            <a:rect l="l" t="t" r="r" b="b"/>
            <a:pathLst>
              <a:path w="507365" h="154305">
                <a:moveTo>
                  <a:pt x="507216" y="0"/>
                </a:moveTo>
                <a:lnTo>
                  <a:pt x="0" y="0"/>
                </a:lnTo>
                <a:lnTo>
                  <a:pt x="0" y="153888"/>
                </a:lnTo>
                <a:lnTo>
                  <a:pt x="507216" y="153888"/>
                </a:lnTo>
                <a:lnTo>
                  <a:pt x="507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71767" y="2045715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16</a:t>
            </a:r>
            <a:r>
              <a:rPr sz="1000" b="1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45153" y="3864075"/>
            <a:ext cx="514984" cy="1377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677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569017" y="3881154"/>
            <a:ext cx="514984" cy="1314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10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706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594332" y="2057453"/>
            <a:ext cx="507365" cy="154305"/>
          </a:xfrm>
          <a:custGeom>
            <a:avLst/>
            <a:gdLst/>
            <a:ahLst/>
            <a:cxnLst/>
            <a:rect l="l" t="t" r="r" b="b"/>
            <a:pathLst>
              <a:path w="507365" h="154305">
                <a:moveTo>
                  <a:pt x="507215" y="0"/>
                </a:moveTo>
                <a:lnTo>
                  <a:pt x="0" y="0"/>
                </a:lnTo>
                <a:lnTo>
                  <a:pt x="0" y="153888"/>
                </a:lnTo>
                <a:lnTo>
                  <a:pt x="507215" y="153888"/>
                </a:lnTo>
                <a:lnTo>
                  <a:pt x="507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581632" y="2045715"/>
            <a:ext cx="5029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30</a:t>
            </a:r>
            <a:r>
              <a:rPr sz="1000" b="1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/>
              <a:t>18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75483" y="1452371"/>
            <a:ext cx="3750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Comparison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posterior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samples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0"/>
            <a:ext cx="6092190" cy="6858000"/>
          </a:xfrm>
          <a:custGeom>
            <a:avLst/>
            <a:gdLst/>
            <a:ahLst/>
            <a:cxnLst/>
            <a:rect l="l" t="t" r="r" b="b"/>
            <a:pathLst>
              <a:path w="6092190" h="6858000">
                <a:moveTo>
                  <a:pt x="0" y="6857999"/>
                </a:moveTo>
                <a:lnTo>
                  <a:pt x="6092190" y="6857999"/>
                </a:lnTo>
                <a:lnTo>
                  <a:pt x="609219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7B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0475" y="2895600"/>
            <a:ext cx="542914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0" dirty="0"/>
              <a:t>Thank</a:t>
            </a:r>
            <a:r>
              <a:rPr sz="6600" spc="-80" dirty="0"/>
              <a:t> </a:t>
            </a:r>
            <a:r>
              <a:rPr sz="6600" spc="-20" dirty="0"/>
              <a:t>you!</a:t>
            </a:r>
            <a:endParaRPr sz="6600" dirty="0"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099810" cy="6858000"/>
          </a:xfrm>
          <a:custGeom>
            <a:avLst/>
            <a:gdLst/>
            <a:ahLst/>
            <a:cxnLst/>
            <a:rect l="l" t="t" r="r" b="b"/>
            <a:pathLst>
              <a:path w="6099810" h="6858000">
                <a:moveTo>
                  <a:pt x="6099810" y="0"/>
                </a:moveTo>
                <a:lnTo>
                  <a:pt x="0" y="0"/>
                </a:lnTo>
                <a:lnTo>
                  <a:pt x="0" y="6857999"/>
                </a:lnTo>
                <a:lnTo>
                  <a:pt x="6099810" y="6857999"/>
                </a:lnTo>
                <a:lnTo>
                  <a:pt x="6099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C27B-8EAC-2F06-1BCF-09E82F63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44" y="327151"/>
            <a:ext cx="10936311" cy="615553"/>
          </a:xfrm>
        </p:spPr>
        <p:txBody>
          <a:bodyPr/>
          <a:lstStyle/>
          <a:p>
            <a:pPr algn="ctr"/>
            <a:r>
              <a:rPr lang="en-IN" sz="4000" dirty="0"/>
              <a:t>Simple Hierarchical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E0778-CC56-C3A9-6A00-216B9C01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77" y="1098659"/>
            <a:ext cx="2164268" cy="163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A2DA2-1389-2913-2F75-604F33DE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72" y="2729480"/>
            <a:ext cx="9609653" cy="3276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B22F1-307C-CE1B-7319-5AAAF236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584919"/>
            <a:ext cx="815411" cy="2730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D81EC7-605B-9059-4E0C-7BBDC7203D4E}"/>
              </a:ext>
            </a:extLst>
          </p:cNvPr>
          <p:cNvSpPr txBox="1"/>
          <p:nvPr/>
        </p:nvSpPr>
        <p:spPr>
          <a:xfrm>
            <a:off x="1371600" y="62484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used the same approach in our model with more number of parameters but the underlying idea is same</a:t>
            </a:r>
          </a:p>
        </p:txBody>
      </p:sp>
    </p:spTree>
    <p:extLst>
      <p:ext uri="{BB962C8B-B14F-4D97-AF65-F5344CB8AC3E}">
        <p14:creationId xmlns:p14="http://schemas.microsoft.com/office/powerpoint/2010/main" val="123716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20" y="327151"/>
            <a:ext cx="981837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z="2700" spc="-5" dirty="0">
                <a:latin typeface="Arial Black"/>
                <a:cs typeface="Arial Black"/>
              </a:rPr>
              <a:t>Our </a:t>
            </a:r>
            <a:r>
              <a:rPr sz="2700" dirty="0">
                <a:latin typeface="Arial Black"/>
                <a:cs typeface="Arial Black"/>
              </a:rPr>
              <a:t>variables </a:t>
            </a:r>
            <a:r>
              <a:rPr sz="2700" spc="-20" dirty="0">
                <a:latin typeface="Arial Black"/>
                <a:cs typeface="Arial Black"/>
              </a:rPr>
              <a:t>follow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a</a:t>
            </a:r>
            <a:r>
              <a:rPr sz="2700" spc="-5" dirty="0">
                <a:latin typeface="Arial Black"/>
                <a:cs typeface="Arial Black"/>
              </a:rPr>
              <a:t> distribution which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spc="-15" dirty="0">
                <a:latin typeface="Arial Black"/>
                <a:cs typeface="Arial Black"/>
              </a:rPr>
              <a:t>we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spc="-10" dirty="0">
                <a:latin typeface="Arial Black"/>
                <a:cs typeface="Arial Black"/>
              </a:rPr>
              <a:t>want</a:t>
            </a:r>
            <a:r>
              <a:rPr sz="2700" dirty="0">
                <a:latin typeface="Arial Black"/>
                <a:cs typeface="Arial Black"/>
              </a:rPr>
              <a:t> to </a:t>
            </a:r>
            <a:r>
              <a:rPr sz="2700" spc="-890" dirty="0">
                <a:latin typeface="Arial Black"/>
                <a:cs typeface="Arial Black"/>
              </a:rPr>
              <a:t> </a:t>
            </a:r>
            <a:r>
              <a:rPr sz="2700" spc="25" dirty="0">
                <a:latin typeface="Arial Black"/>
                <a:cs typeface="Arial Black"/>
              </a:rPr>
              <a:t>learn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via</a:t>
            </a:r>
            <a:r>
              <a:rPr sz="2700" spc="-5" dirty="0">
                <a:latin typeface="Arial Black"/>
                <a:cs typeface="Arial Black"/>
              </a:rPr>
              <a:t> our</a:t>
            </a:r>
            <a:r>
              <a:rPr sz="2700" dirty="0">
                <a:latin typeface="Arial Black"/>
                <a:cs typeface="Arial Black"/>
              </a:rPr>
              <a:t> </a:t>
            </a:r>
            <a:r>
              <a:rPr sz="2700" spc="-5" dirty="0">
                <a:latin typeface="Arial Black"/>
                <a:cs typeface="Arial Black"/>
              </a:rPr>
              <a:t>modeling</a:t>
            </a:r>
            <a:endParaRPr sz="27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142" y="1620381"/>
            <a:ext cx="7179345" cy="45400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7974" y="3531323"/>
            <a:ext cx="224154" cy="459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 MT"/>
                <a:cs typeface="Arial MT"/>
              </a:rPr>
              <a:t>c</a:t>
            </a:r>
            <a:r>
              <a:rPr sz="1400" spc="-5" dirty="0">
                <a:latin typeface="Arial MT"/>
                <a:cs typeface="Arial MT"/>
              </a:rPr>
              <a:t>oun</a:t>
            </a:r>
            <a:r>
              <a:rPr sz="1400" dirty="0"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1841" y="6118859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v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5" dirty="0">
                <a:latin typeface="Arial MT"/>
                <a:cs typeface="Arial MT"/>
              </a:rPr>
              <a:t>u</a:t>
            </a:r>
            <a:r>
              <a:rPr sz="1400" dirty="0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1657" y="1242059"/>
            <a:ext cx="4371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Distributions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 variables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3F228-C181-30DB-54C1-29BFC6D21794}"/>
              </a:ext>
            </a:extLst>
          </p:cNvPr>
          <p:cNvSpPr txBox="1"/>
          <p:nvPr/>
        </p:nvSpPr>
        <p:spPr>
          <a:xfrm>
            <a:off x="229137" y="1861358"/>
            <a:ext cx="2373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distributions of yearly accident totals from 2004 to 2011.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80E44-A486-9A8C-8F55-6CD0865C793A}"/>
              </a:ext>
            </a:extLst>
          </p:cNvPr>
          <p:cNvSpPr txBox="1"/>
          <p:nvPr/>
        </p:nvSpPr>
        <p:spPr>
          <a:xfrm>
            <a:off x="229137" y="4495800"/>
            <a:ext cx="20388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available covariates and their distributions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920" y="327151"/>
            <a:ext cx="9296400" cy="805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0"/>
              </a:lnSpc>
              <a:spcBef>
                <a:spcPts val="100"/>
              </a:spcBef>
            </a:pPr>
            <a:r>
              <a:rPr spc="-5" dirty="0"/>
              <a:t>Accidents </a:t>
            </a:r>
            <a:r>
              <a:rPr spc="-25" dirty="0"/>
              <a:t>at</a:t>
            </a:r>
            <a:r>
              <a:rPr dirty="0"/>
              <a:t> </a:t>
            </a:r>
            <a:r>
              <a:rPr spc="-5" dirty="0"/>
              <a:t>sites</a:t>
            </a:r>
            <a:r>
              <a:rPr dirty="0"/>
              <a:t> </a:t>
            </a:r>
            <a:r>
              <a:rPr spc="-35" dirty="0"/>
              <a:t>have</a:t>
            </a:r>
            <a:r>
              <a:rPr spc="-10" dirty="0"/>
              <a:t> </a:t>
            </a:r>
            <a:r>
              <a:rPr dirty="0"/>
              <a:t>random</a:t>
            </a:r>
            <a:r>
              <a:rPr spc="-5" dirty="0"/>
              <a:t> </a:t>
            </a:r>
            <a:r>
              <a:rPr dirty="0"/>
              <a:t>effects </a:t>
            </a:r>
            <a:r>
              <a:rPr spc="-5" dirty="0"/>
              <a:t>and </a:t>
            </a:r>
            <a:r>
              <a:rPr spc="5" dirty="0"/>
              <a:t>trend</a:t>
            </a:r>
          </a:p>
          <a:p>
            <a:pPr marL="12700">
              <a:lnSpc>
                <a:spcPts val="3070"/>
              </a:lnSpc>
            </a:pPr>
            <a:r>
              <a:rPr dirty="0"/>
              <a:t>–</a:t>
            </a:r>
            <a:r>
              <a:rPr spc="-15" dirty="0"/>
              <a:t> </a:t>
            </a:r>
            <a:r>
              <a:rPr spc="-5" dirty="0"/>
              <a:t>which</a:t>
            </a:r>
            <a:r>
              <a:rPr spc="-10" dirty="0"/>
              <a:t> </a:t>
            </a:r>
            <a:r>
              <a:rPr spc="-15" dirty="0"/>
              <a:t>we</a:t>
            </a:r>
            <a:r>
              <a:rPr spc="-10" dirty="0"/>
              <a:t> </a:t>
            </a:r>
            <a:r>
              <a:rPr spc="-5" dirty="0"/>
              <a:t>account </a:t>
            </a:r>
            <a:r>
              <a:rPr spc="-20" dirty="0"/>
              <a:t>for</a:t>
            </a:r>
            <a:r>
              <a:rPr spc="-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-5" dirty="0"/>
              <a:t>our modelling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0346" y="1779521"/>
            <a:ext cx="6788150" cy="4260215"/>
            <a:chOff x="711627" y="1779662"/>
            <a:chExt cx="6788150" cy="42602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627" y="1779662"/>
              <a:ext cx="6788137" cy="42598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6354" y="1909133"/>
              <a:ext cx="144780" cy="1024255"/>
            </a:xfrm>
            <a:custGeom>
              <a:avLst/>
              <a:gdLst/>
              <a:ahLst/>
              <a:cxnLst/>
              <a:rect l="l" t="t" r="r" b="b"/>
              <a:pathLst>
                <a:path w="144780" h="1024255">
                  <a:moveTo>
                    <a:pt x="144388" y="0"/>
                  </a:moveTo>
                  <a:lnTo>
                    <a:pt x="0" y="0"/>
                  </a:lnTo>
                  <a:lnTo>
                    <a:pt x="0" y="1023995"/>
                  </a:lnTo>
                  <a:lnTo>
                    <a:pt x="144388" y="1023995"/>
                  </a:lnTo>
                  <a:lnTo>
                    <a:pt x="144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1488" y="2313028"/>
            <a:ext cx="18161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Accidents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079" y="4319459"/>
            <a:ext cx="144780" cy="1024255"/>
          </a:xfrm>
          <a:custGeom>
            <a:avLst/>
            <a:gdLst/>
            <a:ahLst/>
            <a:cxnLst/>
            <a:rect l="l" t="t" r="r" b="b"/>
            <a:pathLst>
              <a:path w="144780" h="1024254">
                <a:moveTo>
                  <a:pt x="144388" y="0"/>
                </a:moveTo>
                <a:lnTo>
                  <a:pt x="0" y="0"/>
                </a:lnTo>
                <a:lnTo>
                  <a:pt x="0" y="1023995"/>
                </a:lnTo>
                <a:lnTo>
                  <a:pt x="144388" y="1023995"/>
                </a:lnTo>
                <a:lnTo>
                  <a:pt x="144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6212" y="4723996"/>
            <a:ext cx="18161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Accidents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68227" y="4319460"/>
            <a:ext cx="144780" cy="1024255"/>
          </a:xfrm>
          <a:custGeom>
            <a:avLst/>
            <a:gdLst/>
            <a:ahLst/>
            <a:cxnLst/>
            <a:rect l="l" t="t" r="r" b="b"/>
            <a:pathLst>
              <a:path w="144779" h="1024254">
                <a:moveTo>
                  <a:pt x="144388" y="0"/>
                </a:moveTo>
                <a:lnTo>
                  <a:pt x="0" y="0"/>
                </a:lnTo>
                <a:lnTo>
                  <a:pt x="0" y="1023995"/>
                </a:lnTo>
                <a:lnTo>
                  <a:pt x="144388" y="1023995"/>
                </a:lnTo>
                <a:lnTo>
                  <a:pt x="144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43360" y="4723996"/>
            <a:ext cx="18161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Accidents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8227" y="1909133"/>
            <a:ext cx="144780" cy="1024255"/>
          </a:xfrm>
          <a:custGeom>
            <a:avLst/>
            <a:gdLst/>
            <a:ahLst/>
            <a:cxnLst/>
            <a:rect l="l" t="t" r="r" b="b"/>
            <a:pathLst>
              <a:path w="144779" h="1024255">
                <a:moveTo>
                  <a:pt x="144388" y="0"/>
                </a:moveTo>
                <a:lnTo>
                  <a:pt x="0" y="0"/>
                </a:lnTo>
                <a:lnTo>
                  <a:pt x="0" y="1023995"/>
                </a:lnTo>
                <a:lnTo>
                  <a:pt x="144388" y="1023995"/>
                </a:lnTo>
                <a:lnTo>
                  <a:pt x="1443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3360" y="2313028"/>
            <a:ext cx="18161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15"/>
              </a:lnSpc>
            </a:pPr>
            <a:r>
              <a:rPr sz="1100" spc="-5" dirty="0">
                <a:latin typeface="Arial MT"/>
                <a:cs typeface="Arial MT"/>
              </a:rPr>
              <a:t>Accidents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3378" y="3378683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spc="-10" dirty="0">
                <a:latin typeface="Arial MT"/>
                <a:cs typeface="Arial MT"/>
              </a:rPr>
              <a:t>Year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6615" y="1710943"/>
            <a:ext cx="4297680" cy="156845"/>
          </a:xfrm>
          <a:custGeom>
            <a:avLst/>
            <a:gdLst/>
            <a:ahLst/>
            <a:cxnLst/>
            <a:rect l="l" t="t" r="r" b="b"/>
            <a:pathLst>
              <a:path w="4297680" h="156844">
                <a:moveTo>
                  <a:pt x="879424" y="2438"/>
                </a:moveTo>
                <a:lnTo>
                  <a:pt x="0" y="2438"/>
                </a:lnTo>
                <a:lnTo>
                  <a:pt x="0" y="156337"/>
                </a:lnTo>
                <a:lnTo>
                  <a:pt x="879424" y="156337"/>
                </a:lnTo>
                <a:lnTo>
                  <a:pt x="879424" y="2438"/>
                </a:lnTo>
                <a:close/>
              </a:path>
              <a:path w="4297680" h="156844">
                <a:moveTo>
                  <a:pt x="4297299" y="0"/>
                </a:moveTo>
                <a:lnTo>
                  <a:pt x="3417874" y="0"/>
                </a:lnTo>
                <a:lnTo>
                  <a:pt x="3417874" y="153885"/>
                </a:lnTo>
                <a:lnTo>
                  <a:pt x="4297299" y="153885"/>
                </a:lnTo>
                <a:lnTo>
                  <a:pt x="4297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5514" y="408912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677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67565" y="408912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5"/>
              </a:lnSpc>
            </a:pPr>
            <a:r>
              <a:rPr sz="1000" b="1" spc="-5" dirty="0">
                <a:latin typeface="Arial"/>
                <a:cs typeface="Arial"/>
              </a:rPr>
              <a:t>Site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706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5953" y="1214628"/>
            <a:ext cx="536829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 MT"/>
                <a:cs typeface="Arial MT"/>
              </a:rPr>
              <a:t>Time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series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plots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accidents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selected sites</a:t>
            </a:r>
            <a:endParaRPr sz="2000">
              <a:latin typeface="Arial MT"/>
              <a:cs typeface="Arial MT"/>
            </a:endParaRPr>
          </a:p>
          <a:p>
            <a:pPr marL="1460500">
              <a:lnSpc>
                <a:spcPct val="100000"/>
              </a:lnSpc>
              <a:spcBef>
                <a:spcPts val="1430"/>
              </a:spcBef>
              <a:tabLst>
                <a:tab pos="4878070" algn="l"/>
              </a:tabLst>
            </a:pP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16</a:t>
            </a:r>
            <a:r>
              <a:rPr sz="1000" b="1" dirty="0">
                <a:latin typeface="Arial"/>
                <a:cs typeface="Arial"/>
              </a:rPr>
              <a:t>3	</a:t>
            </a:r>
            <a:r>
              <a:rPr sz="1000" b="1" spc="-5" dirty="0">
                <a:latin typeface="Arial"/>
                <a:cs typeface="Arial"/>
              </a:rPr>
              <a:t>Si</a:t>
            </a:r>
            <a:r>
              <a:rPr sz="1000" b="1" dirty="0">
                <a:latin typeface="Arial"/>
                <a:cs typeface="Arial"/>
              </a:rPr>
              <a:t>te</a:t>
            </a:r>
            <a:r>
              <a:rPr sz="1000" b="1" spc="-10" dirty="0">
                <a:latin typeface="Arial"/>
                <a:cs typeface="Arial"/>
              </a:rPr>
              <a:t> 30</a:t>
            </a:r>
            <a:r>
              <a:rPr sz="1000" b="1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90667" y="5939416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4">
                <a:moveTo>
                  <a:pt x="879422" y="0"/>
                </a:moveTo>
                <a:lnTo>
                  <a:pt x="0" y="0"/>
                </a:lnTo>
                <a:lnTo>
                  <a:pt x="0" y="153887"/>
                </a:lnTo>
                <a:lnTo>
                  <a:pt x="879422" y="153887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77967" y="5925820"/>
            <a:ext cx="291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Y</a:t>
            </a:r>
            <a:r>
              <a:rPr sz="1000" spc="-10" dirty="0">
                <a:latin typeface="Arial MT"/>
                <a:cs typeface="Arial MT"/>
              </a:rPr>
              <a:t>ea</a:t>
            </a:r>
            <a:r>
              <a:rPr sz="1000" dirty="0">
                <a:latin typeface="Arial MT"/>
                <a:cs typeface="Arial MT"/>
              </a:rPr>
              <a:t>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81268" y="5930071"/>
            <a:ext cx="879475" cy="154305"/>
          </a:xfrm>
          <a:custGeom>
            <a:avLst/>
            <a:gdLst/>
            <a:ahLst/>
            <a:cxnLst/>
            <a:rect l="l" t="t" r="r" b="b"/>
            <a:pathLst>
              <a:path w="879475" h="154304">
                <a:moveTo>
                  <a:pt x="879422" y="0"/>
                </a:moveTo>
                <a:lnTo>
                  <a:pt x="0" y="0"/>
                </a:lnTo>
                <a:lnTo>
                  <a:pt x="0" y="153888"/>
                </a:lnTo>
                <a:lnTo>
                  <a:pt x="879422" y="153888"/>
                </a:lnTo>
                <a:lnTo>
                  <a:pt x="879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68568" y="5916676"/>
            <a:ext cx="291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Y</a:t>
            </a:r>
            <a:r>
              <a:rPr sz="1000" spc="-10" dirty="0">
                <a:latin typeface="Arial MT"/>
                <a:cs typeface="Arial MT"/>
              </a:rPr>
              <a:t>ea</a:t>
            </a:r>
            <a:r>
              <a:rPr sz="1000" dirty="0">
                <a:latin typeface="Arial MT"/>
                <a:cs typeface="Arial MT"/>
              </a:rPr>
              <a:t>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48387" y="3387224"/>
            <a:ext cx="879475" cy="154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00" spc="-10" dirty="0">
                <a:latin typeface="Arial MT"/>
                <a:cs typeface="Arial MT"/>
              </a:rPr>
              <a:t>Year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8023" y="1366904"/>
            <a:ext cx="5013977" cy="557267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156845" indent="-342900">
              <a:lnSpc>
                <a:spcPts val="2180"/>
              </a:lnSpc>
              <a:spcBef>
                <a:spcPts val="355"/>
              </a:spcBef>
              <a:buClr>
                <a:srgbClr val="E39F0A"/>
              </a:buClr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Sites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163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677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indicate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potential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RTM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effects</a:t>
            </a:r>
            <a:endParaRPr lang="en-IN" sz="2000" b="1" spc="-5" dirty="0">
              <a:latin typeface="Arial"/>
              <a:cs typeface="Arial"/>
            </a:endParaRPr>
          </a:p>
          <a:p>
            <a:pPr marL="12700" marR="156845">
              <a:lnSpc>
                <a:spcPts val="2180"/>
              </a:lnSpc>
              <a:spcBef>
                <a:spcPts val="355"/>
              </a:spcBef>
              <a:buClr>
                <a:srgbClr val="E39F0A"/>
              </a:buClr>
              <a:tabLst>
                <a:tab pos="354965" algn="l"/>
                <a:tab pos="355600" algn="l"/>
              </a:tabLst>
            </a:pPr>
            <a:r>
              <a:rPr lang="en-US" sz="1400" dirty="0"/>
              <a:t>A recent peak in accidents at a site, e.g. in the previous year can either be due to a severe safety lack or due to a random increase. A random increase would lead to a decrease in accidents (regression to the mean) in the following year anyway––no matter whether measures were implemented or not.  RTM effect may have occurred after 2008: the number of accidents naturally may have reverted back to an average level in 2009.</a:t>
            </a:r>
          </a:p>
          <a:p>
            <a:pPr marL="12700" marR="156845">
              <a:lnSpc>
                <a:spcPts val="2180"/>
              </a:lnSpc>
              <a:spcBef>
                <a:spcPts val="355"/>
              </a:spcBef>
              <a:buClr>
                <a:srgbClr val="E39F0A"/>
              </a:buClr>
              <a:tabLst>
                <a:tab pos="354965" algn="l"/>
                <a:tab pos="355600" algn="l"/>
              </a:tabLst>
            </a:pPr>
            <a:endParaRPr sz="2000" dirty="0">
              <a:latin typeface="Arial"/>
              <a:cs typeface="Arial"/>
            </a:endParaRPr>
          </a:p>
          <a:p>
            <a:pPr marL="355600" marR="5080" indent="-342900">
              <a:lnSpc>
                <a:spcPts val="2180"/>
              </a:lnSpc>
              <a:spcBef>
                <a:spcPts val="944"/>
              </a:spcBef>
              <a:buClr>
                <a:srgbClr val="E39F0A"/>
              </a:buClr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Sites </a:t>
            </a:r>
            <a:r>
              <a:rPr sz="2000" dirty="0">
                <a:latin typeface="Arial MT"/>
                <a:cs typeface="Arial MT"/>
              </a:rPr>
              <a:t>309 and 706 suggest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evidence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temporal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trend</a:t>
            </a:r>
            <a:endParaRPr lang="en-IN" sz="2000" b="1" spc="-5" dirty="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944"/>
              </a:spcBef>
              <a:buClr>
                <a:srgbClr val="E39F0A"/>
              </a:buClr>
              <a:tabLst>
                <a:tab pos="354965" algn="l"/>
                <a:tab pos="355600" algn="l"/>
              </a:tabLst>
            </a:pPr>
            <a:r>
              <a:rPr lang="en-US" sz="1400" dirty="0"/>
              <a:t>the problem of trend i.e if a measure has been implemented, accidents might decrease due to either the measure itself––or due to site-specific or global trends, i.e. that people drive slower in general. trend can vary at a local level since downward-sloping is observed only for site 309 and 706</a:t>
            </a:r>
            <a:endParaRPr lang="en-IN" sz="1400" b="1" spc="-5" dirty="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944"/>
              </a:spcBef>
              <a:buClr>
                <a:srgbClr val="E39F0A"/>
              </a:buClr>
              <a:tabLst>
                <a:tab pos="354965" algn="l"/>
                <a:tab pos="35560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5398" y="1877292"/>
            <a:ext cx="4542323" cy="3045246"/>
            <a:chOff x="681546" y="1841301"/>
            <a:chExt cx="4542323" cy="304524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105" y="3822582"/>
              <a:ext cx="2274973" cy="5076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6525" y="3702907"/>
              <a:ext cx="2221230" cy="1183640"/>
            </a:xfrm>
            <a:custGeom>
              <a:avLst/>
              <a:gdLst/>
              <a:ahLst/>
              <a:cxnLst/>
              <a:rect l="l" t="t" r="r" b="b"/>
              <a:pathLst>
                <a:path w="2221229" h="1183639">
                  <a:moveTo>
                    <a:pt x="0" y="0"/>
                  </a:moveTo>
                  <a:lnTo>
                    <a:pt x="714984" y="1183356"/>
                  </a:lnTo>
                </a:path>
                <a:path w="2221229" h="1183639">
                  <a:moveTo>
                    <a:pt x="0" y="0"/>
                  </a:moveTo>
                  <a:lnTo>
                    <a:pt x="2221126" y="1"/>
                  </a:lnTo>
                </a:path>
              </a:pathLst>
            </a:custGeom>
            <a:ln w="50800">
              <a:solidFill>
                <a:srgbClr val="668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89074" y="1841301"/>
              <a:ext cx="1534795" cy="2622550"/>
            </a:xfrm>
            <a:custGeom>
              <a:avLst/>
              <a:gdLst/>
              <a:ahLst/>
              <a:cxnLst/>
              <a:rect l="l" t="t" r="r" b="b"/>
              <a:pathLst>
                <a:path w="1534795" h="2622550">
                  <a:moveTo>
                    <a:pt x="0" y="0"/>
                  </a:moveTo>
                  <a:lnTo>
                    <a:pt x="1534632" y="2622062"/>
                  </a:lnTo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1546" y="1841301"/>
              <a:ext cx="3016885" cy="0"/>
            </a:xfrm>
            <a:custGeom>
              <a:avLst/>
              <a:gdLst/>
              <a:ahLst/>
              <a:cxnLst/>
              <a:rect l="l" t="t" r="r" b="b"/>
              <a:pathLst>
                <a:path w="3016885">
                  <a:moveTo>
                    <a:pt x="3016279" y="0"/>
                  </a:moveTo>
                  <a:lnTo>
                    <a:pt x="0" y="1"/>
                  </a:lnTo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179508" y="2312572"/>
            <a:ext cx="2794000" cy="1711960"/>
            <a:chOff x="5179508" y="2312572"/>
            <a:chExt cx="2794000" cy="1711960"/>
          </a:xfrm>
        </p:grpSpPr>
        <p:sp>
          <p:nvSpPr>
            <p:cNvPr id="8" name="object 8"/>
            <p:cNvSpPr/>
            <p:nvPr/>
          </p:nvSpPr>
          <p:spPr>
            <a:xfrm>
              <a:off x="6576292" y="2342847"/>
              <a:ext cx="0" cy="1682114"/>
            </a:xfrm>
            <a:custGeom>
              <a:avLst/>
              <a:gdLst/>
              <a:ahLst/>
              <a:cxnLst/>
              <a:rect l="l" t="t" r="r" b="b"/>
              <a:pathLst>
                <a:path h="1682114">
                  <a:moveTo>
                    <a:pt x="0" y="1681610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33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79508" y="2337972"/>
              <a:ext cx="2794000" cy="0"/>
            </a:xfrm>
            <a:custGeom>
              <a:avLst/>
              <a:gdLst/>
              <a:ahLst/>
              <a:cxnLst/>
              <a:rect l="l" t="t" r="r" b="b"/>
              <a:pathLst>
                <a:path w="2794000">
                  <a:moveTo>
                    <a:pt x="0" y="0"/>
                  </a:moveTo>
                  <a:lnTo>
                    <a:pt x="2793570" y="1"/>
                  </a:lnTo>
                </a:path>
              </a:pathLst>
            </a:custGeom>
            <a:ln w="50800">
              <a:solidFill>
                <a:srgbClr val="33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5742" y="1929064"/>
            <a:ext cx="11140440" cy="4929505"/>
            <a:chOff x="395742" y="1929064"/>
            <a:chExt cx="11140440" cy="4929505"/>
          </a:xfrm>
        </p:grpSpPr>
        <p:sp>
          <p:nvSpPr>
            <p:cNvPr id="11" name="object 11"/>
            <p:cNvSpPr/>
            <p:nvPr/>
          </p:nvSpPr>
          <p:spPr>
            <a:xfrm>
              <a:off x="7758578" y="4374786"/>
              <a:ext cx="1036319" cy="1397635"/>
            </a:xfrm>
            <a:custGeom>
              <a:avLst/>
              <a:gdLst/>
              <a:ahLst/>
              <a:cxnLst/>
              <a:rect l="l" t="t" r="r" b="b"/>
              <a:pathLst>
                <a:path w="1036320" h="1397635">
                  <a:moveTo>
                    <a:pt x="0" y="0"/>
                  </a:moveTo>
                  <a:lnTo>
                    <a:pt x="1035932" y="1397208"/>
                  </a:lnTo>
                </a:path>
              </a:pathLst>
            </a:custGeom>
            <a:ln w="508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94509" y="5771994"/>
              <a:ext cx="2716530" cy="0"/>
            </a:xfrm>
            <a:custGeom>
              <a:avLst/>
              <a:gdLst/>
              <a:ahLst/>
              <a:cxnLst/>
              <a:rect l="l" t="t" r="r" b="b"/>
              <a:pathLst>
                <a:path w="2716529">
                  <a:moveTo>
                    <a:pt x="2715947" y="0"/>
                  </a:moveTo>
                  <a:lnTo>
                    <a:pt x="0" y="1"/>
                  </a:lnTo>
                </a:path>
              </a:pathLst>
            </a:custGeom>
            <a:ln w="50800">
              <a:solidFill>
                <a:srgbClr val="F7BF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7367" y="1929064"/>
              <a:ext cx="9255760" cy="4929505"/>
            </a:xfrm>
            <a:custGeom>
              <a:avLst/>
              <a:gdLst/>
              <a:ahLst/>
              <a:cxnLst/>
              <a:rect l="l" t="t" r="r" b="b"/>
              <a:pathLst>
                <a:path w="9255760" h="4929505">
                  <a:moveTo>
                    <a:pt x="8998046" y="0"/>
                  </a:moveTo>
                  <a:lnTo>
                    <a:pt x="8343293" y="397022"/>
                  </a:lnTo>
                  <a:lnTo>
                    <a:pt x="8598454" y="397022"/>
                  </a:lnTo>
                  <a:lnTo>
                    <a:pt x="7394864" y="2102411"/>
                  </a:lnTo>
                  <a:lnTo>
                    <a:pt x="0" y="4928935"/>
                  </a:lnTo>
                  <a:lnTo>
                    <a:pt x="4183683" y="4928935"/>
                  </a:lnTo>
                  <a:lnTo>
                    <a:pt x="8085725" y="2102411"/>
                  </a:lnTo>
                  <a:lnTo>
                    <a:pt x="9022119" y="397022"/>
                  </a:lnTo>
                  <a:lnTo>
                    <a:pt x="9255616" y="397022"/>
                  </a:lnTo>
                  <a:lnTo>
                    <a:pt x="899804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742" y="4120052"/>
              <a:ext cx="7960995" cy="2738120"/>
            </a:xfrm>
            <a:custGeom>
              <a:avLst/>
              <a:gdLst/>
              <a:ahLst/>
              <a:cxnLst/>
              <a:rect l="l" t="t" r="r" b="b"/>
              <a:pathLst>
                <a:path w="7960995" h="2738120">
                  <a:moveTo>
                    <a:pt x="7960465" y="0"/>
                  </a:moveTo>
                  <a:lnTo>
                    <a:pt x="7279571" y="0"/>
                  </a:lnTo>
                  <a:lnTo>
                    <a:pt x="0" y="2737948"/>
                  </a:lnTo>
                  <a:lnTo>
                    <a:pt x="4118218" y="2737948"/>
                  </a:lnTo>
                  <a:lnTo>
                    <a:pt x="796046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24720" y="4315155"/>
              <a:ext cx="4533900" cy="2054860"/>
            </a:xfrm>
            <a:custGeom>
              <a:avLst/>
              <a:gdLst/>
              <a:ahLst/>
              <a:cxnLst/>
              <a:rect l="l" t="t" r="r" b="b"/>
              <a:pathLst>
                <a:path w="4533900" h="2054860">
                  <a:moveTo>
                    <a:pt x="1436077" y="1878164"/>
                  </a:moveTo>
                  <a:lnTo>
                    <a:pt x="1421485" y="1842668"/>
                  </a:lnTo>
                  <a:lnTo>
                    <a:pt x="1379651" y="1809623"/>
                  </a:lnTo>
                  <a:lnTo>
                    <a:pt x="1313446" y="1779701"/>
                  </a:lnTo>
                  <a:lnTo>
                    <a:pt x="1272108" y="1766150"/>
                  </a:lnTo>
                  <a:lnTo>
                    <a:pt x="1225765" y="1753641"/>
                  </a:lnTo>
                  <a:lnTo>
                    <a:pt x="1174775" y="1742274"/>
                  </a:lnTo>
                  <a:lnTo>
                    <a:pt x="1119505" y="1732140"/>
                  </a:lnTo>
                  <a:lnTo>
                    <a:pt x="1060297" y="1723313"/>
                  </a:lnTo>
                  <a:lnTo>
                    <a:pt x="997534" y="1715897"/>
                  </a:lnTo>
                  <a:lnTo>
                    <a:pt x="931557" y="1709978"/>
                  </a:lnTo>
                  <a:lnTo>
                    <a:pt x="862749" y="1705635"/>
                  </a:lnTo>
                  <a:lnTo>
                    <a:pt x="791451" y="1702968"/>
                  </a:lnTo>
                  <a:lnTo>
                    <a:pt x="718032" y="1702066"/>
                  </a:lnTo>
                  <a:lnTo>
                    <a:pt x="644626" y="1702968"/>
                  </a:lnTo>
                  <a:lnTo>
                    <a:pt x="573328" y="1705635"/>
                  </a:lnTo>
                  <a:lnTo>
                    <a:pt x="504507" y="1709978"/>
                  </a:lnTo>
                  <a:lnTo>
                    <a:pt x="438543" y="1715897"/>
                  </a:lnTo>
                  <a:lnTo>
                    <a:pt x="375780" y="1723313"/>
                  </a:lnTo>
                  <a:lnTo>
                    <a:pt x="316572" y="1732140"/>
                  </a:lnTo>
                  <a:lnTo>
                    <a:pt x="261289" y="1742274"/>
                  </a:lnTo>
                  <a:lnTo>
                    <a:pt x="210299" y="1753641"/>
                  </a:lnTo>
                  <a:lnTo>
                    <a:pt x="163957" y="1766150"/>
                  </a:lnTo>
                  <a:lnTo>
                    <a:pt x="122631" y="1779701"/>
                  </a:lnTo>
                  <a:lnTo>
                    <a:pt x="86664" y="1794217"/>
                  </a:lnTo>
                  <a:lnTo>
                    <a:pt x="32270" y="1825790"/>
                  </a:lnTo>
                  <a:lnTo>
                    <a:pt x="3708" y="1860156"/>
                  </a:lnTo>
                  <a:lnTo>
                    <a:pt x="0" y="1878164"/>
                  </a:lnTo>
                  <a:lnTo>
                    <a:pt x="3708" y="1896173"/>
                  </a:lnTo>
                  <a:lnTo>
                    <a:pt x="32270" y="1930527"/>
                  </a:lnTo>
                  <a:lnTo>
                    <a:pt x="86664" y="1962099"/>
                  </a:lnTo>
                  <a:lnTo>
                    <a:pt x="122631" y="1976628"/>
                  </a:lnTo>
                  <a:lnTo>
                    <a:pt x="163957" y="1990178"/>
                  </a:lnTo>
                  <a:lnTo>
                    <a:pt x="210299" y="2002688"/>
                  </a:lnTo>
                  <a:lnTo>
                    <a:pt x="261289" y="2014054"/>
                  </a:lnTo>
                  <a:lnTo>
                    <a:pt x="316572" y="2024189"/>
                  </a:lnTo>
                  <a:lnTo>
                    <a:pt x="375780" y="2033003"/>
                  </a:lnTo>
                  <a:lnTo>
                    <a:pt x="438543" y="2040420"/>
                  </a:lnTo>
                  <a:lnTo>
                    <a:pt x="504507" y="2046351"/>
                  </a:lnTo>
                  <a:lnTo>
                    <a:pt x="573328" y="2050681"/>
                  </a:lnTo>
                  <a:lnTo>
                    <a:pt x="644626" y="2053348"/>
                  </a:lnTo>
                  <a:lnTo>
                    <a:pt x="718032" y="2054263"/>
                  </a:lnTo>
                  <a:lnTo>
                    <a:pt x="791451" y="2053348"/>
                  </a:lnTo>
                  <a:lnTo>
                    <a:pt x="862749" y="2050681"/>
                  </a:lnTo>
                  <a:lnTo>
                    <a:pt x="931557" y="2046351"/>
                  </a:lnTo>
                  <a:lnTo>
                    <a:pt x="997534" y="2040420"/>
                  </a:lnTo>
                  <a:lnTo>
                    <a:pt x="1060297" y="2033003"/>
                  </a:lnTo>
                  <a:lnTo>
                    <a:pt x="1119505" y="2024189"/>
                  </a:lnTo>
                  <a:lnTo>
                    <a:pt x="1174775" y="2014054"/>
                  </a:lnTo>
                  <a:lnTo>
                    <a:pt x="1225765" y="2002688"/>
                  </a:lnTo>
                  <a:lnTo>
                    <a:pt x="1272108" y="1990178"/>
                  </a:lnTo>
                  <a:lnTo>
                    <a:pt x="1313446" y="1976628"/>
                  </a:lnTo>
                  <a:lnTo>
                    <a:pt x="1349413" y="1962099"/>
                  </a:lnTo>
                  <a:lnTo>
                    <a:pt x="1403794" y="1930527"/>
                  </a:lnTo>
                  <a:lnTo>
                    <a:pt x="1432369" y="1896173"/>
                  </a:lnTo>
                  <a:lnTo>
                    <a:pt x="1436077" y="1878164"/>
                  </a:lnTo>
                  <a:close/>
                </a:path>
                <a:path w="4533900" h="2054860">
                  <a:moveTo>
                    <a:pt x="2756344" y="1103096"/>
                  </a:moveTo>
                  <a:lnTo>
                    <a:pt x="2737485" y="1068666"/>
                  </a:lnTo>
                  <a:lnTo>
                    <a:pt x="2684246" y="1037729"/>
                  </a:lnTo>
                  <a:lnTo>
                    <a:pt x="2646311" y="1023950"/>
                  </a:lnTo>
                  <a:lnTo>
                    <a:pt x="2601671" y="1011516"/>
                  </a:lnTo>
                  <a:lnTo>
                    <a:pt x="2550960" y="1000569"/>
                  </a:lnTo>
                  <a:lnTo>
                    <a:pt x="2494800" y="991260"/>
                  </a:lnTo>
                  <a:lnTo>
                    <a:pt x="2433815" y="983754"/>
                  </a:lnTo>
                  <a:lnTo>
                    <a:pt x="2368651" y="978204"/>
                  </a:lnTo>
                  <a:lnTo>
                    <a:pt x="2299919" y="974763"/>
                  </a:lnTo>
                  <a:lnTo>
                    <a:pt x="2228265" y="973582"/>
                  </a:lnTo>
                  <a:lnTo>
                    <a:pt x="2156599" y="974763"/>
                  </a:lnTo>
                  <a:lnTo>
                    <a:pt x="2087880" y="978204"/>
                  </a:lnTo>
                  <a:lnTo>
                    <a:pt x="2022703" y="983754"/>
                  </a:lnTo>
                  <a:lnTo>
                    <a:pt x="1961730" y="991260"/>
                  </a:lnTo>
                  <a:lnTo>
                    <a:pt x="1905571" y="1000569"/>
                  </a:lnTo>
                  <a:lnTo>
                    <a:pt x="1854847" y="1011516"/>
                  </a:lnTo>
                  <a:lnTo>
                    <a:pt x="1810207" y="1023950"/>
                  </a:lnTo>
                  <a:lnTo>
                    <a:pt x="1772272" y="1037729"/>
                  </a:lnTo>
                  <a:lnTo>
                    <a:pt x="1719046" y="1068666"/>
                  </a:lnTo>
                  <a:lnTo>
                    <a:pt x="1700174" y="1103096"/>
                  </a:lnTo>
                  <a:lnTo>
                    <a:pt x="1705000" y="1120673"/>
                  </a:lnTo>
                  <a:lnTo>
                    <a:pt x="1741678" y="1153502"/>
                  </a:lnTo>
                  <a:lnTo>
                    <a:pt x="1810207" y="1182230"/>
                  </a:lnTo>
                  <a:lnTo>
                    <a:pt x="1854847" y="1194676"/>
                  </a:lnTo>
                  <a:lnTo>
                    <a:pt x="1905571" y="1205623"/>
                  </a:lnTo>
                  <a:lnTo>
                    <a:pt x="1961730" y="1214920"/>
                  </a:lnTo>
                  <a:lnTo>
                    <a:pt x="2022703" y="1222425"/>
                  </a:lnTo>
                  <a:lnTo>
                    <a:pt x="2087880" y="1227975"/>
                  </a:lnTo>
                  <a:lnTo>
                    <a:pt x="2156599" y="1231430"/>
                  </a:lnTo>
                  <a:lnTo>
                    <a:pt x="2228265" y="1232611"/>
                  </a:lnTo>
                  <a:lnTo>
                    <a:pt x="2299919" y="1231430"/>
                  </a:lnTo>
                  <a:lnTo>
                    <a:pt x="2368651" y="1227975"/>
                  </a:lnTo>
                  <a:lnTo>
                    <a:pt x="2433815" y="1222425"/>
                  </a:lnTo>
                  <a:lnTo>
                    <a:pt x="2494800" y="1214920"/>
                  </a:lnTo>
                  <a:lnTo>
                    <a:pt x="2550960" y="1205623"/>
                  </a:lnTo>
                  <a:lnTo>
                    <a:pt x="2601671" y="1194676"/>
                  </a:lnTo>
                  <a:lnTo>
                    <a:pt x="2646311" y="1182230"/>
                  </a:lnTo>
                  <a:lnTo>
                    <a:pt x="2684246" y="1168463"/>
                  </a:lnTo>
                  <a:lnTo>
                    <a:pt x="2737485" y="1137526"/>
                  </a:lnTo>
                  <a:lnTo>
                    <a:pt x="2756344" y="1103096"/>
                  </a:lnTo>
                  <a:close/>
                </a:path>
                <a:path w="4533900" h="2054860">
                  <a:moveTo>
                    <a:pt x="3727297" y="542518"/>
                  </a:moveTo>
                  <a:lnTo>
                    <a:pt x="3699522" y="508787"/>
                  </a:lnTo>
                  <a:lnTo>
                    <a:pt x="3623780" y="481228"/>
                  </a:lnTo>
                  <a:lnTo>
                    <a:pt x="3571468" y="470649"/>
                  </a:lnTo>
                  <a:lnTo>
                    <a:pt x="3511435" y="462661"/>
                  </a:lnTo>
                  <a:lnTo>
                    <a:pt x="3445091" y="457606"/>
                  </a:lnTo>
                  <a:lnTo>
                    <a:pt x="3373869" y="455841"/>
                  </a:lnTo>
                  <a:lnTo>
                    <a:pt x="3302647" y="457606"/>
                  </a:lnTo>
                  <a:lnTo>
                    <a:pt x="3236303" y="462661"/>
                  </a:lnTo>
                  <a:lnTo>
                    <a:pt x="3176270" y="470649"/>
                  </a:lnTo>
                  <a:lnTo>
                    <a:pt x="3123958" y="481228"/>
                  </a:lnTo>
                  <a:lnTo>
                    <a:pt x="3080804" y="494055"/>
                  </a:lnTo>
                  <a:lnTo>
                    <a:pt x="3027629" y="525056"/>
                  </a:lnTo>
                  <a:lnTo>
                    <a:pt x="3020453" y="542518"/>
                  </a:lnTo>
                  <a:lnTo>
                    <a:pt x="3027629" y="559993"/>
                  </a:lnTo>
                  <a:lnTo>
                    <a:pt x="3080804" y="590981"/>
                  </a:lnTo>
                  <a:lnTo>
                    <a:pt x="3123958" y="603808"/>
                  </a:lnTo>
                  <a:lnTo>
                    <a:pt x="3176270" y="614400"/>
                  </a:lnTo>
                  <a:lnTo>
                    <a:pt x="3236303" y="622388"/>
                  </a:lnTo>
                  <a:lnTo>
                    <a:pt x="3302647" y="627443"/>
                  </a:lnTo>
                  <a:lnTo>
                    <a:pt x="3373869" y="629196"/>
                  </a:lnTo>
                  <a:lnTo>
                    <a:pt x="3445091" y="627443"/>
                  </a:lnTo>
                  <a:lnTo>
                    <a:pt x="3511435" y="622388"/>
                  </a:lnTo>
                  <a:lnTo>
                    <a:pt x="3571468" y="614400"/>
                  </a:lnTo>
                  <a:lnTo>
                    <a:pt x="3623780" y="603808"/>
                  </a:lnTo>
                  <a:lnTo>
                    <a:pt x="3666934" y="590981"/>
                  </a:lnTo>
                  <a:lnTo>
                    <a:pt x="3720109" y="559993"/>
                  </a:lnTo>
                  <a:lnTo>
                    <a:pt x="3727297" y="542518"/>
                  </a:lnTo>
                  <a:close/>
                </a:path>
                <a:path w="4533900" h="2054860">
                  <a:moveTo>
                    <a:pt x="4533849" y="59639"/>
                  </a:moveTo>
                  <a:lnTo>
                    <a:pt x="4496816" y="29540"/>
                  </a:lnTo>
                  <a:lnTo>
                    <a:pt x="4454410" y="17462"/>
                  </a:lnTo>
                  <a:lnTo>
                    <a:pt x="4399521" y="8140"/>
                  </a:lnTo>
                  <a:lnTo>
                    <a:pt x="4334726" y="2133"/>
                  </a:lnTo>
                  <a:lnTo>
                    <a:pt x="4262628" y="0"/>
                  </a:lnTo>
                  <a:lnTo>
                    <a:pt x="4190517" y="2133"/>
                  </a:lnTo>
                  <a:lnTo>
                    <a:pt x="4125722" y="8140"/>
                  </a:lnTo>
                  <a:lnTo>
                    <a:pt x="4070832" y="17462"/>
                  </a:lnTo>
                  <a:lnTo>
                    <a:pt x="4028427" y="29540"/>
                  </a:lnTo>
                  <a:lnTo>
                    <a:pt x="3991394" y="59639"/>
                  </a:lnTo>
                  <a:lnTo>
                    <a:pt x="4001084" y="75488"/>
                  </a:lnTo>
                  <a:lnTo>
                    <a:pt x="4070832" y="101815"/>
                  </a:lnTo>
                  <a:lnTo>
                    <a:pt x="4125722" y="111137"/>
                  </a:lnTo>
                  <a:lnTo>
                    <a:pt x="4190517" y="117144"/>
                  </a:lnTo>
                  <a:lnTo>
                    <a:pt x="4262628" y="119278"/>
                  </a:lnTo>
                  <a:lnTo>
                    <a:pt x="4334726" y="117144"/>
                  </a:lnTo>
                  <a:lnTo>
                    <a:pt x="4399521" y="111137"/>
                  </a:lnTo>
                  <a:lnTo>
                    <a:pt x="4454410" y="101815"/>
                  </a:lnTo>
                  <a:lnTo>
                    <a:pt x="4496816" y="89738"/>
                  </a:lnTo>
                  <a:lnTo>
                    <a:pt x="4533849" y="5963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2169" y="3996009"/>
              <a:ext cx="828675" cy="828675"/>
            </a:xfrm>
            <a:custGeom>
              <a:avLst/>
              <a:gdLst/>
              <a:ahLst/>
              <a:cxnLst/>
              <a:rect l="l" t="t" r="r" b="b"/>
              <a:pathLst>
                <a:path w="828675" h="828675">
                  <a:moveTo>
                    <a:pt x="414237" y="0"/>
                  </a:moveTo>
                  <a:lnTo>
                    <a:pt x="365928" y="2786"/>
                  </a:lnTo>
                  <a:lnTo>
                    <a:pt x="319256" y="10940"/>
                  </a:lnTo>
                  <a:lnTo>
                    <a:pt x="274532" y="24149"/>
                  </a:lnTo>
                  <a:lnTo>
                    <a:pt x="232066" y="42103"/>
                  </a:lnTo>
                  <a:lnTo>
                    <a:pt x="192169" y="64491"/>
                  </a:lnTo>
                  <a:lnTo>
                    <a:pt x="155153" y="91002"/>
                  </a:lnTo>
                  <a:lnTo>
                    <a:pt x="121327" y="121326"/>
                  </a:lnTo>
                  <a:lnTo>
                    <a:pt x="91003" y="155152"/>
                  </a:lnTo>
                  <a:lnTo>
                    <a:pt x="64491" y="192169"/>
                  </a:lnTo>
                  <a:lnTo>
                    <a:pt x="42103" y="232065"/>
                  </a:lnTo>
                  <a:lnTo>
                    <a:pt x="24149" y="274531"/>
                  </a:lnTo>
                  <a:lnTo>
                    <a:pt x="10940" y="319256"/>
                  </a:lnTo>
                  <a:lnTo>
                    <a:pt x="2786" y="365928"/>
                  </a:lnTo>
                  <a:lnTo>
                    <a:pt x="0" y="414237"/>
                  </a:lnTo>
                  <a:lnTo>
                    <a:pt x="2786" y="462545"/>
                  </a:lnTo>
                  <a:lnTo>
                    <a:pt x="10940" y="509217"/>
                  </a:lnTo>
                  <a:lnTo>
                    <a:pt x="24149" y="553942"/>
                  </a:lnTo>
                  <a:lnTo>
                    <a:pt x="42103" y="596408"/>
                  </a:lnTo>
                  <a:lnTo>
                    <a:pt x="64491" y="636304"/>
                  </a:lnTo>
                  <a:lnTo>
                    <a:pt x="91003" y="673321"/>
                  </a:lnTo>
                  <a:lnTo>
                    <a:pt x="121327" y="707146"/>
                  </a:lnTo>
                  <a:lnTo>
                    <a:pt x="155153" y="737470"/>
                  </a:lnTo>
                  <a:lnTo>
                    <a:pt x="192169" y="763982"/>
                  </a:lnTo>
                  <a:lnTo>
                    <a:pt x="232066" y="786370"/>
                  </a:lnTo>
                  <a:lnTo>
                    <a:pt x="274532" y="804324"/>
                  </a:lnTo>
                  <a:lnTo>
                    <a:pt x="319256" y="817534"/>
                  </a:lnTo>
                  <a:lnTo>
                    <a:pt x="365928" y="825687"/>
                  </a:lnTo>
                  <a:lnTo>
                    <a:pt x="414237" y="828474"/>
                  </a:lnTo>
                  <a:lnTo>
                    <a:pt x="462545" y="825687"/>
                  </a:lnTo>
                  <a:lnTo>
                    <a:pt x="509217" y="817534"/>
                  </a:lnTo>
                  <a:lnTo>
                    <a:pt x="553942" y="804324"/>
                  </a:lnTo>
                  <a:lnTo>
                    <a:pt x="596408" y="786370"/>
                  </a:lnTo>
                  <a:lnTo>
                    <a:pt x="636304" y="763982"/>
                  </a:lnTo>
                  <a:lnTo>
                    <a:pt x="673321" y="737470"/>
                  </a:lnTo>
                  <a:lnTo>
                    <a:pt x="707146" y="707146"/>
                  </a:lnTo>
                  <a:lnTo>
                    <a:pt x="737470" y="673321"/>
                  </a:lnTo>
                  <a:lnTo>
                    <a:pt x="763982" y="636304"/>
                  </a:lnTo>
                  <a:lnTo>
                    <a:pt x="786370" y="596408"/>
                  </a:lnTo>
                  <a:lnTo>
                    <a:pt x="804324" y="553942"/>
                  </a:lnTo>
                  <a:lnTo>
                    <a:pt x="817534" y="509217"/>
                  </a:lnTo>
                  <a:lnTo>
                    <a:pt x="825687" y="462545"/>
                  </a:lnTo>
                  <a:lnTo>
                    <a:pt x="828474" y="414237"/>
                  </a:lnTo>
                  <a:lnTo>
                    <a:pt x="825687" y="365928"/>
                  </a:lnTo>
                  <a:lnTo>
                    <a:pt x="817534" y="319256"/>
                  </a:lnTo>
                  <a:lnTo>
                    <a:pt x="804324" y="274531"/>
                  </a:lnTo>
                  <a:lnTo>
                    <a:pt x="786370" y="232065"/>
                  </a:lnTo>
                  <a:lnTo>
                    <a:pt x="763982" y="192169"/>
                  </a:lnTo>
                  <a:lnTo>
                    <a:pt x="737470" y="155152"/>
                  </a:lnTo>
                  <a:lnTo>
                    <a:pt x="707146" y="121326"/>
                  </a:lnTo>
                  <a:lnTo>
                    <a:pt x="673321" y="91002"/>
                  </a:lnTo>
                  <a:lnTo>
                    <a:pt x="636304" y="64491"/>
                  </a:lnTo>
                  <a:lnTo>
                    <a:pt x="596408" y="42103"/>
                  </a:lnTo>
                  <a:lnTo>
                    <a:pt x="553942" y="24149"/>
                  </a:lnTo>
                  <a:lnTo>
                    <a:pt x="509217" y="10940"/>
                  </a:lnTo>
                  <a:lnTo>
                    <a:pt x="462545" y="2786"/>
                  </a:lnTo>
                  <a:lnTo>
                    <a:pt x="414237" y="0"/>
                  </a:lnTo>
                  <a:close/>
                </a:path>
              </a:pathLst>
            </a:custGeom>
            <a:solidFill>
              <a:srgbClr val="33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24721" y="4773269"/>
              <a:ext cx="1436370" cy="1436370"/>
            </a:xfrm>
            <a:custGeom>
              <a:avLst/>
              <a:gdLst/>
              <a:ahLst/>
              <a:cxnLst/>
              <a:rect l="l" t="t" r="r" b="b"/>
              <a:pathLst>
                <a:path w="1436370" h="1436370">
                  <a:moveTo>
                    <a:pt x="718041" y="0"/>
                  </a:moveTo>
                  <a:lnTo>
                    <a:pt x="670830" y="1527"/>
                  </a:lnTo>
                  <a:lnTo>
                    <a:pt x="624434" y="6046"/>
                  </a:lnTo>
                  <a:lnTo>
                    <a:pt x="578948" y="13462"/>
                  </a:lnTo>
                  <a:lnTo>
                    <a:pt x="534467" y="23680"/>
                  </a:lnTo>
                  <a:lnTo>
                    <a:pt x="491085" y="36606"/>
                  </a:lnTo>
                  <a:lnTo>
                    <a:pt x="448897" y="52145"/>
                  </a:lnTo>
                  <a:lnTo>
                    <a:pt x="407997" y="70202"/>
                  </a:lnTo>
                  <a:lnTo>
                    <a:pt x="368480" y="90684"/>
                  </a:lnTo>
                  <a:lnTo>
                    <a:pt x="330442" y="113495"/>
                  </a:lnTo>
                  <a:lnTo>
                    <a:pt x="293975" y="138540"/>
                  </a:lnTo>
                  <a:lnTo>
                    <a:pt x="259176" y="165726"/>
                  </a:lnTo>
                  <a:lnTo>
                    <a:pt x="226138" y="194957"/>
                  </a:lnTo>
                  <a:lnTo>
                    <a:pt x="194956" y="226138"/>
                  </a:lnTo>
                  <a:lnTo>
                    <a:pt x="165726" y="259176"/>
                  </a:lnTo>
                  <a:lnTo>
                    <a:pt x="138540" y="293976"/>
                  </a:lnTo>
                  <a:lnTo>
                    <a:pt x="113495" y="330442"/>
                  </a:lnTo>
                  <a:lnTo>
                    <a:pt x="90684" y="368481"/>
                  </a:lnTo>
                  <a:lnTo>
                    <a:pt x="70202" y="407997"/>
                  </a:lnTo>
                  <a:lnTo>
                    <a:pt x="52145" y="448897"/>
                  </a:lnTo>
                  <a:lnTo>
                    <a:pt x="36606" y="491085"/>
                  </a:lnTo>
                  <a:lnTo>
                    <a:pt x="23680" y="534467"/>
                  </a:lnTo>
                  <a:lnTo>
                    <a:pt x="13462" y="578949"/>
                  </a:lnTo>
                  <a:lnTo>
                    <a:pt x="6046" y="624435"/>
                  </a:lnTo>
                  <a:lnTo>
                    <a:pt x="1527" y="670831"/>
                  </a:lnTo>
                  <a:lnTo>
                    <a:pt x="0" y="718042"/>
                  </a:lnTo>
                  <a:lnTo>
                    <a:pt x="1527" y="765254"/>
                  </a:lnTo>
                  <a:lnTo>
                    <a:pt x="6046" y="811650"/>
                  </a:lnTo>
                  <a:lnTo>
                    <a:pt x="13462" y="857136"/>
                  </a:lnTo>
                  <a:lnTo>
                    <a:pt x="23680" y="901617"/>
                  </a:lnTo>
                  <a:lnTo>
                    <a:pt x="36606" y="944999"/>
                  </a:lnTo>
                  <a:lnTo>
                    <a:pt x="52145" y="987187"/>
                  </a:lnTo>
                  <a:lnTo>
                    <a:pt x="70202" y="1028086"/>
                  </a:lnTo>
                  <a:lnTo>
                    <a:pt x="90684" y="1067603"/>
                  </a:lnTo>
                  <a:lnTo>
                    <a:pt x="113495" y="1105642"/>
                  </a:lnTo>
                  <a:lnTo>
                    <a:pt x="138540" y="1142108"/>
                  </a:lnTo>
                  <a:lnTo>
                    <a:pt x="165726" y="1176907"/>
                  </a:lnTo>
                  <a:lnTo>
                    <a:pt x="194956" y="1209945"/>
                  </a:lnTo>
                  <a:lnTo>
                    <a:pt x="226138" y="1241127"/>
                  </a:lnTo>
                  <a:lnTo>
                    <a:pt x="259176" y="1270358"/>
                  </a:lnTo>
                  <a:lnTo>
                    <a:pt x="293975" y="1297543"/>
                  </a:lnTo>
                  <a:lnTo>
                    <a:pt x="330442" y="1322589"/>
                  </a:lnTo>
                  <a:lnTo>
                    <a:pt x="368480" y="1345399"/>
                  </a:lnTo>
                  <a:lnTo>
                    <a:pt x="407997" y="1365881"/>
                  </a:lnTo>
                  <a:lnTo>
                    <a:pt x="448897" y="1383938"/>
                  </a:lnTo>
                  <a:lnTo>
                    <a:pt x="491085" y="1399477"/>
                  </a:lnTo>
                  <a:lnTo>
                    <a:pt x="534467" y="1412403"/>
                  </a:lnTo>
                  <a:lnTo>
                    <a:pt x="578948" y="1422622"/>
                  </a:lnTo>
                  <a:lnTo>
                    <a:pt x="624434" y="1430037"/>
                  </a:lnTo>
                  <a:lnTo>
                    <a:pt x="670830" y="1434556"/>
                  </a:lnTo>
                  <a:lnTo>
                    <a:pt x="718041" y="1436084"/>
                  </a:lnTo>
                  <a:lnTo>
                    <a:pt x="765252" y="1434556"/>
                  </a:lnTo>
                  <a:lnTo>
                    <a:pt x="811649" y="1430037"/>
                  </a:lnTo>
                  <a:lnTo>
                    <a:pt x="857135" y="1422622"/>
                  </a:lnTo>
                  <a:lnTo>
                    <a:pt x="901616" y="1412403"/>
                  </a:lnTo>
                  <a:lnTo>
                    <a:pt x="944998" y="1399477"/>
                  </a:lnTo>
                  <a:lnTo>
                    <a:pt x="987186" y="1383938"/>
                  </a:lnTo>
                  <a:lnTo>
                    <a:pt x="1028086" y="1365881"/>
                  </a:lnTo>
                  <a:lnTo>
                    <a:pt x="1067602" y="1345399"/>
                  </a:lnTo>
                  <a:lnTo>
                    <a:pt x="1105641" y="1322589"/>
                  </a:lnTo>
                  <a:lnTo>
                    <a:pt x="1142108" y="1297543"/>
                  </a:lnTo>
                  <a:lnTo>
                    <a:pt x="1176907" y="1270358"/>
                  </a:lnTo>
                  <a:lnTo>
                    <a:pt x="1209945" y="1241127"/>
                  </a:lnTo>
                  <a:lnTo>
                    <a:pt x="1241127" y="1209945"/>
                  </a:lnTo>
                  <a:lnTo>
                    <a:pt x="1270358" y="1176907"/>
                  </a:lnTo>
                  <a:lnTo>
                    <a:pt x="1297543" y="1142108"/>
                  </a:lnTo>
                  <a:lnTo>
                    <a:pt x="1322589" y="1105642"/>
                  </a:lnTo>
                  <a:lnTo>
                    <a:pt x="1345399" y="1067603"/>
                  </a:lnTo>
                  <a:lnTo>
                    <a:pt x="1365881" y="1028086"/>
                  </a:lnTo>
                  <a:lnTo>
                    <a:pt x="1383938" y="987187"/>
                  </a:lnTo>
                  <a:lnTo>
                    <a:pt x="1399477" y="944999"/>
                  </a:lnTo>
                  <a:lnTo>
                    <a:pt x="1412403" y="901617"/>
                  </a:lnTo>
                  <a:lnTo>
                    <a:pt x="1422622" y="857136"/>
                  </a:lnTo>
                  <a:lnTo>
                    <a:pt x="1430038" y="811650"/>
                  </a:lnTo>
                  <a:lnTo>
                    <a:pt x="1434556" y="765254"/>
                  </a:lnTo>
                  <a:lnTo>
                    <a:pt x="1436084" y="718042"/>
                  </a:lnTo>
                  <a:lnTo>
                    <a:pt x="1434556" y="670831"/>
                  </a:lnTo>
                  <a:lnTo>
                    <a:pt x="1430038" y="624435"/>
                  </a:lnTo>
                  <a:lnTo>
                    <a:pt x="1422622" y="578949"/>
                  </a:lnTo>
                  <a:lnTo>
                    <a:pt x="1412403" y="534467"/>
                  </a:lnTo>
                  <a:lnTo>
                    <a:pt x="1399477" y="491085"/>
                  </a:lnTo>
                  <a:lnTo>
                    <a:pt x="1383938" y="448897"/>
                  </a:lnTo>
                  <a:lnTo>
                    <a:pt x="1365881" y="407997"/>
                  </a:lnTo>
                  <a:lnTo>
                    <a:pt x="1345399" y="368481"/>
                  </a:lnTo>
                  <a:lnTo>
                    <a:pt x="1322589" y="330442"/>
                  </a:lnTo>
                  <a:lnTo>
                    <a:pt x="1297543" y="293976"/>
                  </a:lnTo>
                  <a:lnTo>
                    <a:pt x="1270358" y="259176"/>
                  </a:lnTo>
                  <a:lnTo>
                    <a:pt x="1241127" y="226138"/>
                  </a:lnTo>
                  <a:lnTo>
                    <a:pt x="1209945" y="194957"/>
                  </a:lnTo>
                  <a:lnTo>
                    <a:pt x="1176907" y="165726"/>
                  </a:lnTo>
                  <a:lnTo>
                    <a:pt x="1142108" y="138540"/>
                  </a:lnTo>
                  <a:lnTo>
                    <a:pt x="1105641" y="113495"/>
                  </a:lnTo>
                  <a:lnTo>
                    <a:pt x="1067602" y="90684"/>
                  </a:lnTo>
                  <a:lnTo>
                    <a:pt x="1028086" y="70202"/>
                  </a:lnTo>
                  <a:lnTo>
                    <a:pt x="987186" y="52145"/>
                  </a:lnTo>
                  <a:lnTo>
                    <a:pt x="944998" y="36606"/>
                  </a:lnTo>
                  <a:lnTo>
                    <a:pt x="901616" y="23680"/>
                  </a:lnTo>
                  <a:lnTo>
                    <a:pt x="857135" y="13462"/>
                  </a:lnTo>
                  <a:lnTo>
                    <a:pt x="811649" y="6046"/>
                  </a:lnTo>
                  <a:lnTo>
                    <a:pt x="765252" y="1527"/>
                  </a:lnTo>
                  <a:lnTo>
                    <a:pt x="718041" y="0"/>
                  </a:lnTo>
                  <a:close/>
                </a:path>
              </a:pathLst>
            </a:custGeom>
            <a:solidFill>
              <a:srgbClr val="00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5441" y="4300203"/>
              <a:ext cx="1122680" cy="1122680"/>
            </a:xfrm>
            <a:custGeom>
              <a:avLst/>
              <a:gdLst/>
              <a:ahLst/>
              <a:cxnLst/>
              <a:rect l="l" t="t" r="r" b="b"/>
              <a:pathLst>
                <a:path w="1122679" h="1122679">
                  <a:moveTo>
                    <a:pt x="561046" y="0"/>
                  </a:moveTo>
                  <a:lnTo>
                    <a:pt x="512637" y="2059"/>
                  </a:lnTo>
                  <a:lnTo>
                    <a:pt x="465371" y="8125"/>
                  </a:lnTo>
                  <a:lnTo>
                    <a:pt x="419417" y="18029"/>
                  </a:lnTo>
                  <a:lnTo>
                    <a:pt x="374944" y="31602"/>
                  </a:lnTo>
                  <a:lnTo>
                    <a:pt x="332119" y="48677"/>
                  </a:lnTo>
                  <a:lnTo>
                    <a:pt x="291112" y="69085"/>
                  </a:lnTo>
                  <a:lnTo>
                    <a:pt x="252090" y="92657"/>
                  </a:lnTo>
                  <a:lnTo>
                    <a:pt x="215221" y="119225"/>
                  </a:lnTo>
                  <a:lnTo>
                    <a:pt x="180676" y="148621"/>
                  </a:lnTo>
                  <a:lnTo>
                    <a:pt x="148621" y="180676"/>
                  </a:lnTo>
                  <a:lnTo>
                    <a:pt x="119225" y="215222"/>
                  </a:lnTo>
                  <a:lnTo>
                    <a:pt x="92657" y="252090"/>
                  </a:lnTo>
                  <a:lnTo>
                    <a:pt x="69085" y="291112"/>
                  </a:lnTo>
                  <a:lnTo>
                    <a:pt x="48677" y="332120"/>
                  </a:lnTo>
                  <a:lnTo>
                    <a:pt x="31602" y="374945"/>
                  </a:lnTo>
                  <a:lnTo>
                    <a:pt x="18029" y="419418"/>
                  </a:lnTo>
                  <a:lnTo>
                    <a:pt x="8125" y="465372"/>
                  </a:lnTo>
                  <a:lnTo>
                    <a:pt x="2059" y="512638"/>
                  </a:lnTo>
                  <a:lnTo>
                    <a:pt x="0" y="561047"/>
                  </a:lnTo>
                  <a:lnTo>
                    <a:pt x="2059" y="609457"/>
                  </a:lnTo>
                  <a:lnTo>
                    <a:pt x="8125" y="656722"/>
                  </a:lnTo>
                  <a:lnTo>
                    <a:pt x="18029" y="702676"/>
                  </a:lnTo>
                  <a:lnTo>
                    <a:pt x="31602" y="747150"/>
                  </a:lnTo>
                  <a:lnTo>
                    <a:pt x="48677" y="789974"/>
                  </a:lnTo>
                  <a:lnTo>
                    <a:pt x="69085" y="830982"/>
                  </a:lnTo>
                  <a:lnTo>
                    <a:pt x="92657" y="870004"/>
                  </a:lnTo>
                  <a:lnTo>
                    <a:pt x="119225" y="906872"/>
                  </a:lnTo>
                  <a:lnTo>
                    <a:pt x="148621" y="941418"/>
                  </a:lnTo>
                  <a:lnTo>
                    <a:pt x="180676" y="973473"/>
                  </a:lnTo>
                  <a:lnTo>
                    <a:pt x="215221" y="1002868"/>
                  </a:lnTo>
                  <a:lnTo>
                    <a:pt x="252090" y="1029437"/>
                  </a:lnTo>
                  <a:lnTo>
                    <a:pt x="291112" y="1053009"/>
                  </a:lnTo>
                  <a:lnTo>
                    <a:pt x="332119" y="1073416"/>
                  </a:lnTo>
                  <a:lnTo>
                    <a:pt x="374944" y="1090491"/>
                  </a:lnTo>
                  <a:lnTo>
                    <a:pt x="419417" y="1104065"/>
                  </a:lnTo>
                  <a:lnTo>
                    <a:pt x="465371" y="1113969"/>
                  </a:lnTo>
                  <a:lnTo>
                    <a:pt x="512637" y="1120035"/>
                  </a:lnTo>
                  <a:lnTo>
                    <a:pt x="561046" y="1122094"/>
                  </a:lnTo>
                  <a:lnTo>
                    <a:pt x="609456" y="1120035"/>
                  </a:lnTo>
                  <a:lnTo>
                    <a:pt x="656721" y="1113969"/>
                  </a:lnTo>
                  <a:lnTo>
                    <a:pt x="702675" y="1104065"/>
                  </a:lnTo>
                  <a:lnTo>
                    <a:pt x="747149" y="1090491"/>
                  </a:lnTo>
                  <a:lnTo>
                    <a:pt x="789974" y="1073416"/>
                  </a:lnTo>
                  <a:lnTo>
                    <a:pt x="830981" y="1053009"/>
                  </a:lnTo>
                  <a:lnTo>
                    <a:pt x="870003" y="1029437"/>
                  </a:lnTo>
                  <a:lnTo>
                    <a:pt x="906871" y="1002868"/>
                  </a:lnTo>
                  <a:lnTo>
                    <a:pt x="941417" y="973473"/>
                  </a:lnTo>
                  <a:lnTo>
                    <a:pt x="973472" y="941418"/>
                  </a:lnTo>
                  <a:lnTo>
                    <a:pt x="1002868" y="906872"/>
                  </a:lnTo>
                  <a:lnTo>
                    <a:pt x="1029436" y="870004"/>
                  </a:lnTo>
                  <a:lnTo>
                    <a:pt x="1053008" y="830982"/>
                  </a:lnTo>
                  <a:lnTo>
                    <a:pt x="1073415" y="789974"/>
                  </a:lnTo>
                  <a:lnTo>
                    <a:pt x="1090490" y="747150"/>
                  </a:lnTo>
                  <a:lnTo>
                    <a:pt x="1104064" y="702676"/>
                  </a:lnTo>
                  <a:lnTo>
                    <a:pt x="1113968" y="656722"/>
                  </a:lnTo>
                  <a:lnTo>
                    <a:pt x="1120033" y="609457"/>
                  </a:lnTo>
                  <a:lnTo>
                    <a:pt x="1122093" y="561047"/>
                  </a:lnTo>
                  <a:lnTo>
                    <a:pt x="1120033" y="512638"/>
                  </a:lnTo>
                  <a:lnTo>
                    <a:pt x="1113968" y="465372"/>
                  </a:lnTo>
                  <a:lnTo>
                    <a:pt x="1104064" y="419418"/>
                  </a:lnTo>
                  <a:lnTo>
                    <a:pt x="1090490" y="374945"/>
                  </a:lnTo>
                  <a:lnTo>
                    <a:pt x="1073415" y="332120"/>
                  </a:lnTo>
                  <a:lnTo>
                    <a:pt x="1053008" y="291112"/>
                  </a:lnTo>
                  <a:lnTo>
                    <a:pt x="1029436" y="252090"/>
                  </a:lnTo>
                  <a:lnTo>
                    <a:pt x="1002868" y="215222"/>
                  </a:lnTo>
                  <a:lnTo>
                    <a:pt x="973472" y="180676"/>
                  </a:lnTo>
                  <a:lnTo>
                    <a:pt x="941417" y="148621"/>
                  </a:lnTo>
                  <a:lnTo>
                    <a:pt x="906871" y="119225"/>
                  </a:lnTo>
                  <a:lnTo>
                    <a:pt x="870003" y="92657"/>
                  </a:lnTo>
                  <a:lnTo>
                    <a:pt x="830981" y="69085"/>
                  </a:lnTo>
                  <a:lnTo>
                    <a:pt x="789974" y="48677"/>
                  </a:lnTo>
                  <a:lnTo>
                    <a:pt x="747149" y="31602"/>
                  </a:lnTo>
                  <a:lnTo>
                    <a:pt x="702675" y="18029"/>
                  </a:lnTo>
                  <a:lnTo>
                    <a:pt x="656721" y="8125"/>
                  </a:lnTo>
                  <a:lnTo>
                    <a:pt x="609456" y="2059"/>
                  </a:lnTo>
                  <a:lnTo>
                    <a:pt x="5610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7676" y="4461459"/>
              <a:ext cx="706120" cy="765175"/>
            </a:xfrm>
            <a:custGeom>
              <a:avLst/>
              <a:gdLst/>
              <a:ahLst/>
              <a:cxnLst/>
              <a:rect l="l" t="t" r="r" b="b"/>
              <a:pathLst>
                <a:path w="706120" h="765175">
                  <a:moveTo>
                    <a:pt x="695439" y="282625"/>
                  </a:moveTo>
                  <a:lnTo>
                    <a:pt x="646988" y="163296"/>
                  </a:lnTo>
                  <a:lnTo>
                    <a:pt x="620458" y="144640"/>
                  </a:lnTo>
                  <a:lnTo>
                    <a:pt x="616635" y="144881"/>
                  </a:lnTo>
                  <a:lnTo>
                    <a:pt x="509384" y="197789"/>
                  </a:lnTo>
                  <a:lnTo>
                    <a:pt x="492518" y="224116"/>
                  </a:lnTo>
                  <a:lnTo>
                    <a:pt x="492518" y="229489"/>
                  </a:lnTo>
                  <a:lnTo>
                    <a:pt x="519277" y="258495"/>
                  </a:lnTo>
                  <a:lnTo>
                    <a:pt x="567728" y="238506"/>
                  </a:lnTo>
                  <a:lnTo>
                    <a:pt x="503199" y="388556"/>
                  </a:lnTo>
                  <a:lnTo>
                    <a:pt x="304215" y="400380"/>
                  </a:lnTo>
                  <a:lnTo>
                    <a:pt x="117030" y="561162"/>
                  </a:lnTo>
                  <a:lnTo>
                    <a:pt x="106565" y="585546"/>
                  </a:lnTo>
                  <a:lnTo>
                    <a:pt x="107022" y="590791"/>
                  </a:lnTo>
                  <a:lnTo>
                    <a:pt x="136144" y="617359"/>
                  </a:lnTo>
                  <a:lnTo>
                    <a:pt x="141312" y="617118"/>
                  </a:lnTo>
                  <a:lnTo>
                    <a:pt x="146253" y="615657"/>
                  </a:lnTo>
                  <a:lnTo>
                    <a:pt x="150749" y="613333"/>
                  </a:lnTo>
                  <a:lnTo>
                    <a:pt x="155028" y="610171"/>
                  </a:lnTo>
                  <a:lnTo>
                    <a:pt x="317246" y="463283"/>
                  </a:lnTo>
                  <a:lnTo>
                    <a:pt x="524217" y="451218"/>
                  </a:lnTo>
                  <a:lnTo>
                    <a:pt x="623493" y="260324"/>
                  </a:lnTo>
                  <a:lnTo>
                    <a:pt x="639114" y="297992"/>
                  </a:lnTo>
                  <a:lnTo>
                    <a:pt x="668007" y="316522"/>
                  </a:lnTo>
                  <a:lnTo>
                    <a:pt x="674306" y="315417"/>
                  </a:lnTo>
                  <a:lnTo>
                    <a:pt x="695439" y="287997"/>
                  </a:lnTo>
                  <a:lnTo>
                    <a:pt x="695439" y="282625"/>
                  </a:lnTo>
                  <a:close/>
                </a:path>
                <a:path w="706120" h="765175">
                  <a:moveTo>
                    <a:pt x="705777" y="732866"/>
                  </a:moveTo>
                  <a:lnTo>
                    <a:pt x="682167" y="701636"/>
                  </a:lnTo>
                  <a:lnTo>
                    <a:pt x="59131" y="700786"/>
                  </a:lnTo>
                  <a:lnTo>
                    <a:pt x="59359" y="31826"/>
                  </a:lnTo>
                  <a:lnTo>
                    <a:pt x="35852" y="723"/>
                  </a:lnTo>
                  <a:lnTo>
                    <a:pt x="29781" y="0"/>
                  </a:lnTo>
                  <a:lnTo>
                    <a:pt x="24053" y="482"/>
                  </a:lnTo>
                  <a:lnTo>
                    <a:pt x="444" y="31826"/>
                  </a:lnTo>
                  <a:lnTo>
                    <a:pt x="0" y="732612"/>
                  </a:lnTo>
                  <a:lnTo>
                    <a:pt x="673" y="738835"/>
                  </a:lnTo>
                  <a:lnTo>
                    <a:pt x="676211" y="764692"/>
                  </a:lnTo>
                  <a:lnTo>
                    <a:pt x="682167" y="763955"/>
                  </a:lnTo>
                  <a:lnTo>
                    <a:pt x="705104" y="739076"/>
                  </a:lnTo>
                  <a:lnTo>
                    <a:pt x="705777" y="7328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5472" y="3602736"/>
              <a:ext cx="768096" cy="77096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94509" y="938750"/>
            <a:ext cx="2437130" cy="953135"/>
          </a:xfrm>
          <a:prstGeom prst="rect">
            <a:avLst/>
          </a:prstGeom>
          <a:ln w="25400">
            <a:solidFill>
              <a:srgbClr val="5A5A5A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251460" marR="214629" indent="-635" algn="ctr">
              <a:lnSpc>
                <a:spcPct val="101099"/>
              </a:lnSpc>
              <a:spcBef>
                <a:spcPts val="65"/>
              </a:spcBef>
            </a:pPr>
            <a:r>
              <a:rPr sz="1900" b="1" dirty="0">
                <a:solidFill>
                  <a:srgbClr val="262626"/>
                </a:solidFill>
                <a:latin typeface="Arial"/>
                <a:cs typeface="Arial"/>
              </a:rPr>
              <a:t>Rank sites </a:t>
            </a:r>
            <a:r>
              <a:rPr sz="1900" b="1" spc="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62626"/>
                </a:solidFill>
                <a:latin typeface="Arial"/>
                <a:cs typeface="Arial"/>
              </a:rPr>
              <a:t>according to </a:t>
            </a:r>
            <a:r>
              <a:rPr sz="1900" b="1" spc="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62626"/>
                </a:solidFill>
                <a:latin typeface="Arial"/>
                <a:cs typeface="Arial"/>
              </a:rPr>
              <a:t>hotspot</a:t>
            </a:r>
            <a:r>
              <a:rPr sz="1900" b="1" spc="-7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62626"/>
                </a:solidFill>
                <a:latin typeface="Arial"/>
                <a:cs typeface="Arial"/>
              </a:rPr>
              <a:t>potential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0708" y="971876"/>
            <a:ext cx="2437130" cy="76581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67310" marR="106045">
              <a:lnSpc>
                <a:spcPct val="100000"/>
              </a:lnSpc>
              <a:spcBef>
                <a:spcPts val="620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Bayesian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Hierarchical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0708" y="2851409"/>
            <a:ext cx="2437130" cy="748665"/>
          </a:xfrm>
          <a:prstGeom prst="rect">
            <a:avLst/>
          </a:prstGeom>
          <a:ln w="25400">
            <a:solidFill>
              <a:srgbClr val="0033FF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90805" marR="292100">
              <a:lnSpc>
                <a:spcPct val="100000"/>
              </a:lnSpc>
              <a:spcBef>
                <a:spcPts val="530"/>
              </a:spcBef>
            </a:pPr>
            <a:r>
              <a:rPr sz="2000" b="1" spc="-5" dirty="0">
                <a:solidFill>
                  <a:srgbClr val="0033FF"/>
                </a:solidFill>
                <a:latin typeface="Arial"/>
                <a:cs typeface="Arial"/>
              </a:rPr>
              <a:t>Accident </a:t>
            </a:r>
            <a:r>
              <a:rPr sz="2000" b="1" dirty="0">
                <a:solidFill>
                  <a:srgbClr val="0033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FF"/>
                </a:solidFill>
                <a:latin typeface="Arial"/>
                <a:cs typeface="Arial"/>
              </a:rPr>
              <a:t>Prediction</a:t>
            </a:r>
            <a:r>
              <a:rPr sz="2000" b="1" spc="-75" dirty="0">
                <a:solidFill>
                  <a:srgbClr val="0033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FF"/>
                </a:solidFill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83" y="1740462"/>
            <a:ext cx="2437130" cy="492759"/>
          </a:xfrm>
          <a:prstGeom prst="rect">
            <a:avLst/>
          </a:prstGeom>
          <a:ln w="25400">
            <a:solidFill>
              <a:srgbClr val="33CCCC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615"/>
              </a:spcBef>
            </a:pPr>
            <a:r>
              <a:rPr sz="2000" b="1" spc="-5" dirty="0">
                <a:solidFill>
                  <a:srgbClr val="33CCCC"/>
                </a:solidFill>
                <a:latin typeface="Arial"/>
                <a:cs typeface="Arial"/>
              </a:rPr>
              <a:t>Posterior</a:t>
            </a:r>
            <a:r>
              <a:rPr sz="2000" b="1" spc="-55" dirty="0">
                <a:solidFill>
                  <a:srgbClr val="33CCC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CCCC"/>
                </a:solidFill>
                <a:latin typeface="Arial"/>
                <a:cs typeface="Arial"/>
              </a:rPr>
              <a:t>Sampling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67258" y="5876686"/>
            <a:ext cx="2437130" cy="492759"/>
          </a:xfrm>
          <a:prstGeom prst="rect">
            <a:avLst/>
          </a:prstGeom>
          <a:ln w="25400">
            <a:solidFill>
              <a:srgbClr val="DFA80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660"/>
              </a:spcBef>
            </a:pPr>
            <a:r>
              <a:rPr sz="2000" b="1" spc="-5" dirty="0">
                <a:solidFill>
                  <a:srgbClr val="DFA802"/>
                </a:solidFill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8892" y="1900013"/>
            <a:ext cx="6250305" cy="3928110"/>
            <a:chOff x="668892" y="1900013"/>
            <a:chExt cx="6250305" cy="392811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327" y="4974335"/>
              <a:ext cx="1179576" cy="8534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4041" y="4096376"/>
              <a:ext cx="564959" cy="5649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892" y="1900013"/>
              <a:ext cx="1601844" cy="333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399" y="2181749"/>
              <a:ext cx="2017381" cy="311279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66920" y="327151"/>
            <a:ext cx="107207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We</a:t>
            </a:r>
            <a:r>
              <a:rPr spc="-5" dirty="0"/>
              <a:t> </a:t>
            </a:r>
            <a:r>
              <a:rPr spc="-20" dirty="0"/>
              <a:t>follow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same steps</a:t>
            </a:r>
            <a:r>
              <a:rPr spc="5"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20" dirty="0"/>
              <a:t>Fawcett</a:t>
            </a:r>
            <a:r>
              <a:rPr spc="5" dirty="0"/>
              <a:t> </a:t>
            </a:r>
            <a:r>
              <a:rPr spc="-5" dirty="0"/>
              <a:t>et</a:t>
            </a:r>
            <a:r>
              <a:rPr dirty="0"/>
              <a:t> </a:t>
            </a:r>
            <a:r>
              <a:rPr spc="-5" dirty="0"/>
              <a:t>al.</a:t>
            </a:r>
            <a:r>
              <a:rPr spc="5" dirty="0"/>
              <a:t> </a:t>
            </a:r>
            <a:r>
              <a:rPr dirty="0"/>
              <a:t>in</a:t>
            </a:r>
            <a:r>
              <a:rPr spc="-5" dirty="0"/>
              <a:t> their</a:t>
            </a:r>
            <a:r>
              <a:rPr dirty="0"/>
              <a:t> paper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75CCCAD-3E19-534F-8363-9F767B330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7639" y="3689784"/>
            <a:ext cx="1226926" cy="1070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F1A0DA2-0EDC-7260-866C-860A1A5D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53" y="3687634"/>
            <a:ext cx="1226926" cy="1091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7A3C36D-3F10-49BD-D050-3874AC183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296" y="3244135"/>
            <a:ext cx="1267435" cy="73920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893345-DA6A-9092-C76A-3EC4C25414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139" y="3283787"/>
            <a:ext cx="867909" cy="49746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378A0EA-5BFC-382D-BC8D-7C8B28044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2906" y="3716867"/>
            <a:ext cx="815753" cy="4675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CFED8A-1191-DCAE-979F-2BA6FAF38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1600" y="3662721"/>
            <a:ext cx="466545" cy="10829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EDBE832-385F-FA9D-87B4-7EDA026333D7}"/>
              </a:ext>
            </a:extLst>
          </p:cNvPr>
          <p:cNvSpPr txBox="1"/>
          <p:nvPr/>
        </p:nvSpPr>
        <p:spPr>
          <a:xfrm>
            <a:off x="436229" y="2428547"/>
            <a:ext cx="37890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aj</a:t>
            </a:r>
            <a:r>
              <a:rPr lang="en-US" sz="1100" dirty="0"/>
              <a:t> which accounts for random effects (RTM) and </a:t>
            </a:r>
            <a:r>
              <a:rPr lang="en-US" sz="1100" dirty="0" err="1"/>
              <a:t>bj</a:t>
            </a:r>
            <a:r>
              <a:rPr lang="en-US" sz="1100" dirty="0"/>
              <a:t> which tackles the confounding effects of local trend</a:t>
            </a:r>
            <a:endParaRPr lang="en-IN" sz="11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7B750A2-9BC1-7F8E-C3F3-C7057E2A1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8607" y="3613737"/>
            <a:ext cx="137172" cy="1447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0" y="1155191"/>
            <a:ext cx="3233928" cy="8321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73025" marR="5080">
              <a:lnSpc>
                <a:spcPts val="2810"/>
              </a:lnSpc>
              <a:spcBef>
                <a:spcPts val="450"/>
              </a:spcBef>
            </a:pPr>
            <a:r>
              <a:rPr sz="2600" spc="-90" dirty="0"/>
              <a:t>To</a:t>
            </a:r>
            <a:r>
              <a:rPr sz="2600" spc="-5" dirty="0"/>
              <a:t> implement the Accident </a:t>
            </a:r>
            <a:r>
              <a:rPr sz="2600" dirty="0"/>
              <a:t>Prediction</a:t>
            </a:r>
            <a:r>
              <a:rPr sz="2600" spc="-5" dirty="0"/>
              <a:t> Model, </a:t>
            </a:r>
            <a:r>
              <a:rPr sz="2600" spc="-20" dirty="0"/>
              <a:t>we</a:t>
            </a:r>
            <a:r>
              <a:rPr sz="2600" dirty="0"/>
              <a:t> </a:t>
            </a:r>
            <a:r>
              <a:rPr sz="2600" spc="-30" dirty="0"/>
              <a:t>have</a:t>
            </a:r>
            <a:r>
              <a:rPr sz="2600" spc="-5" dirty="0"/>
              <a:t> to</a:t>
            </a:r>
            <a:r>
              <a:rPr sz="2600" dirty="0"/>
              <a:t> do </a:t>
            </a:r>
            <a:r>
              <a:rPr sz="2600" spc="5" dirty="0"/>
              <a:t> </a:t>
            </a:r>
            <a:r>
              <a:rPr sz="2600" spc="-15" dirty="0"/>
              <a:t>data</a:t>
            </a:r>
            <a:r>
              <a:rPr sz="2600" dirty="0"/>
              <a:t> </a:t>
            </a:r>
            <a:r>
              <a:rPr sz="2600" spc="10" dirty="0"/>
              <a:t>rearrangement</a:t>
            </a:r>
            <a:r>
              <a:rPr sz="2600" spc="-5" dirty="0"/>
              <a:t> </a:t>
            </a:r>
            <a:r>
              <a:rPr sz="2600" dirty="0"/>
              <a:t>and </a:t>
            </a:r>
            <a:r>
              <a:rPr sz="2600" spc="-10" dirty="0"/>
              <a:t>calculate</a:t>
            </a:r>
            <a:r>
              <a:rPr sz="2600" spc="5" dirty="0"/>
              <a:t> </a:t>
            </a:r>
            <a:r>
              <a:rPr sz="2600" spc="-5" dirty="0"/>
              <a:t>the</a:t>
            </a:r>
            <a:r>
              <a:rPr sz="2600" dirty="0"/>
              <a:t> coefficients</a:t>
            </a:r>
            <a:r>
              <a:rPr sz="2600" spc="-5" dirty="0"/>
              <a:t> </a:t>
            </a:r>
            <a:r>
              <a:rPr sz="2600" spc="10" dirty="0"/>
              <a:t>first</a:t>
            </a:r>
            <a:r>
              <a:rPr sz="2600" spc="-5" dirty="0"/>
              <a:t> </a:t>
            </a:r>
            <a:r>
              <a:rPr sz="2600" dirty="0"/>
              <a:t>(1/2)</a:t>
            </a:r>
            <a:endParaRPr sz="2600"/>
          </a:p>
        </p:txBody>
      </p:sp>
      <p:sp>
        <p:nvSpPr>
          <p:cNvPr id="4" name="object 4"/>
          <p:cNvSpPr txBox="1"/>
          <p:nvPr/>
        </p:nvSpPr>
        <p:spPr>
          <a:xfrm>
            <a:off x="665953" y="1385315"/>
            <a:ext cx="5808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Modelling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528" y="2380066"/>
            <a:ext cx="9254358" cy="5016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958" y="3389522"/>
            <a:ext cx="10673952" cy="24978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5953" y="1110882"/>
            <a:ext cx="10785475" cy="3376295"/>
            <a:chOff x="678653" y="1155191"/>
            <a:chExt cx="10785475" cy="3376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00" y="1155191"/>
              <a:ext cx="3233928" cy="8321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653" y="1950186"/>
              <a:ext cx="9546000" cy="25812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73025" marR="5080">
              <a:lnSpc>
                <a:spcPts val="2810"/>
              </a:lnSpc>
              <a:spcBef>
                <a:spcPts val="450"/>
              </a:spcBef>
            </a:pPr>
            <a:r>
              <a:rPr sz="2600" spc="-90" dirty="0"/>
              <a:t>To</a:t>
            </a:r>
            <a:r>
              <a:rPr sz="2600" spc="-5" dirty="0"/>
              <a:t> implement the Accident </a:t>
            </a:r>
            <a:r>
              <a:rPr sz="2600" dirty="0"/>
              <a:t>Prediction</a:t>
            </a:r>
            <a:r>
              <a:rPr sz="2600" spc="-5" dirty="0"/>
              <a:t> Model, </a:t>
            </a:r>
            <a:r>
              <a:rPr sz="2600" spc="-20" dirty="0"/>
              <a:t>we</a:t>
            </a:r>
            <a:r>
              <a:rPr sz="2600" dirty="0"/>
              <a:t> </a:t>
            </a:r>
            <a:r>
              <a:rPr sz="2600" spc="-30" dirty="0"/>
              <a:t>have</a:t>
            </a:r>
            <a:r>
              <a:rPr sz="2600" spc="-5" dirty="0"/>
              <a:t> to</a:t>
            </a:r>
            <a:r>
              <a:rPr sz="2600" dirty="0"/>
              <a:t> do </a:t>
            </a:r>
            <a:r>
              <a:rPr sz="2600" spc="5" dirty="0"/>
              <a:t> </a:t>
            </a:r>
            <a:r>
              <a:rPr sz="2600" spc="-15" dirty="0"/>
              <a:t>data</a:t>
            </a:r>
            <a:r>
              <a:rPr sz="2600" dirty="0"/>
              <a:t> </a:t>
            </a:r>
            <a:r>
              <a:rPr sz="2600" spc="10" dirty="0"/>
              <a:t>rearrangement</a:t>
            </a:r>
            <a:r>
              <a:rPr sz="2600" spc="-5" dirty="0"/>
              <a:t> </a:t>
            </a:r>
            <a:r>
              <a:rPr sz="2600" dirty="0"/>
              <a:t>and </a:t>
            </a:r>
            <a:r>
              <a:rPr sz="2600" spc="-10" dirty="0"/>
              <a:t>calculate</a:t>
            </a:r>
            <a:r>
              <a:rPr sz="2600" spc="5" dirty="0"/>
              <a:t> </a:t>
            </a:r>
            <a:r>
              <a:rPr sz="2600" spc="-5" dirty="0"/>
              <a:t>the</a:t>
            </a:r>
            <a:r>
              <a:rPr sz="2600" dirty="0"/>
              <a:t> coefficients</a:t>
            </a:r>
            <a:r>
              <a:rPr sz="2600" spc="-5" dirty="0"/>
              <a:t> </a:t>
            </a:r>
            <a:r>
              <a:rPr sz="2600" spc="10" dirty="0"/>
              <a:t>first</a:t>
            </a:r>
            <a:r>
              <a:rPr sz="2600" spc="-5" dirty="0"/>
              <a:t> </a:t>
            </a:r>
            <a:r>
              <a:rPr sz="2600" dirty="0"/>
              <a:t>(2/2)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665953" y="1385315"/>
            <a:ext cx="5808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Modelling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569" y="4773729"/>
            <a:ext cx="6907576" cy="14690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920" y="327151"/>
            <a:ext cx="810260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80"/>
              </a:spcBef>
            </a:pPr>
            <a:r>
              <a:rPr sz="2700" spc="10" dirty="0">
                <a:latin typeface="Arial Black"/>
                <a:cs typeface="Arial Black"/>
              </a:rPr>
              <a:t>Then, </a:t>
            </a:r>
            <a:r>
              <a:rPr sz="2700" spc="-15" dirty="0">
                <a:latin typeface="Arial Black"/>
                <a:cs typeface="Arial Black"/>
              </a:rPr>
              <a:t>we </a:t>
            </a:r>
            <a:r>
              <a:rPr sz="2700" spc="-10" dirty="0">
                <a:latin typeface="Arial Black"/>
                <a:cs typeface="Arial Black"/>
              </a:rPr>
              <a:t>calculate </a:t>
            </a:r>
            <a:r>
              <a:rPr sz="2700" spc="-5" dirty="0">
                <a:latin typeface="Arial Black"/>
                <a:cs typeface="Arial Black"/>
              </a:rPr>
              <a:t>the mean accident rate </a:t>
            </a:r>
            <a:r>
              <a:rPr sz="2700" spc="-890" dirty="0">
                <a:latin typeface="Arial Black"/>
                <a:cs typeface="Arial Black"/>
              </a:rPr>
              <a:t> </a:t>
            </a:r>
            <a:r>
              <a:rPr sz="2700" spc="-20" dirty="0">
                <a:latin typeface="Arial Black"/>
                <a:cs typeface="Arial Black"/>
              </a:rPr>
              <a:t>for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spc="-15" dirty="0">
                <a:latin typeface="Arial Black"/>
                <a:cs typeface="Arial Black"/>
              </a:rPr>
              <a:t>each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site</a:t>
            </a:r>
            <a:r>
              <a:rPr sz="2700" spc="-5" dirty="0">
                <a:latin typeface="Arial Black"/>
                <a:cs typeface="Arial Black"/>
              </a:rPr>
              <a:t> and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spc="-15" dirty="0">
                <a:latin typeface="Arial Black"/>
                <a:cs typeface="Arial Black"/>
              </a:rPr>
              <a:t>each</a:t>
            </a:r>
            <a:r>
              <a:rPr sz="2700" spc="-10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time</a:t>
            </a:r>
            <a:r>
              <a:rPr sz="2700" spc="-5" dirty="0">
                <a:latin typeface="Arial Black"/>
                <a:cs typeface="Arial Black"/>
              </a:rPr>
              <a:t> </a:t>
            </a:r>
            <a:r>
              <a:rPr sz="2700" dirty="0">
                <a:latin typeface="Arial Black"/>
                <a:cs typeface="Arial Black"/>
              </a:rPr>
              <a:t>...</a:t>
            </a:r>
            <a:endParaRPr sz="27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78653" y="2955869"/>
            <a:ext cx="10879455" cy="2421890"/>
            <a:chOff x="678653" y="2955869"/>
            <a:chExt cx="10879455" cy="2421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461" y="2955870"/>
              <a:ext cx="10513602" cy="2374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653" y="2955869"/>
              <a:ext cx="365808" cy="24212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29600" y="1155191"/>
            <a:ext cx="3233928" cy="8321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5953" y="1385315"/>
            <a:ext cx="5808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Modelling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according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Fawcett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al.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20856" y="6605361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5E7FC-4880-F25F-A87C-B61A0ACF0B36}"/>
              </a:ext>
            </a:extLst>
          </p:cNvPr>
          <p:cNvSpPr txBox="1"/>
          <p:nvPr/>
        </p:nvSpPr>
        <p:spPr>
          <a:xfrm>
            <a:off x="7086600" y="2148416"/>
            <a:ext cx="5221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prefer recent years to stronger inform decisions––a lot could have happened in the meantime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2778</TotalTime>
  <Words>994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Arial MT</vt:lpstr>
      <vt:lpstr>Calibri</vt:lpstr>
      <vt:lpstr>Wingdings</vt:lpstr>
      <vt:lpstr>Office Theme</vt:lpstr>
      <vt:lpstr>PowerPoint Presentation</vt:lpstr>
      <vt:lpstr>PowerPoint Presentation</vt:lpstr>
      <vt:lpstr>Simple Hierarchical Model</vt:lpstr>
      <vt:lpstr>PowerPoint Presentation</vt:lpstr>
      <vt:lpstr>Accidents at sites have random effects and trend – which we account for in our modelling</vt:lpstr>
      <vt:lpstr>We follow the same steps as Fawcett et al. in their paper</vt:lpstr>
      <vt:lpstr>To implement the Accident Prediction Model, we have to do  data rearrangement and calculate the coefficients first (1/2)</vt:lpstr>
      <vt:lpstr>To implement the Accident Prediction Model, we have to do  data rearrangement and calculate the coefficients first (2/2)</vt:lpstr>
      <vt:lpstr>PowerPoint Presentation</vt:lpstr>
      <vt:lpstr>... and encounter two problems</vt:lpstr>
      <vt:lpstr>We account for RTM and trend by building a  Bayesian Hierarchical Model on top of the APM</vt:lpstr>
      <vt:lpstr>For the modeling, we first have to initialize the priors  according to what is specified in the paper</vt:lpstr>
      <vt:lpstr>The pymc3 library allows us to smoothly apply a Negative  Binomial Distribution to the “before” time period</vt:lpstr>
      <vt:lpstr>For the “after” time period data, we have applied a  Poisson distribution</vt:lpstr>
      <vt:lpstr>PowerPoint Presentation</vt:lpstr>
      <vt:lpstr>PowerPoint Presentation</vt:lpstr>
      <vt:lpstr>For accident predictions we need to use learnt RTM,  local trend and global trend along with mean accidents</vt:lpstr>
      <vt:lpstr>PowerPoint Presentation</vt:lpstr>
      <vt:lpstr>Our model has learned the trend element correctly  and is fitting quite well</vt:lpstr>
      <vt:lpstr>The model we built was able to generate similar  posterior samples like in Fawcett et al. 2017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Divyanshu Narang</cp:lastModifiedBy>
  <cp:revision>11</cp:revision>
  <dcterms:created xsi:type="dcterms:W3CDTF">2023-04-20T09:54:33Z</dcterms:created>
  <dcterms:modified xsi:type="dcterms:W3CDTF">2023-04-24T17:04:45Z</dcterms:modified>
</cp:coreProperties>
</file>